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339" r:id="rId4"/>
    <p:sldId id="335" r:id="rId5"/>
    <p:sldId id="336" r:id="rId6"/>
    <p:sldId id="337" r:id="rId7"/>
    <p:sldId id="338" r:id="rId8"/>
    <p:sldId id="340" r:id="rId9"/>
    <p:sldId id="376" r:id="rId10"/>
    <p:sldId id="378" r:id="rId11"/>
    <p:sldId id="377" r:id="rId12"/>
    <p:sldId id="341" r:id="rId13"/>
    <p:sldId id="342" r:id="rId14"/>
    <p:sldId id="343" r:id="rId15"/>
    <p:sldId id="344" r:id="rId16"/>
    <p:sldId id="345" r:id="rId17"/>
    <p:sldId id="346" r:id="rId18"/>
    <p:sldId id="347" r:id="rId19"/>
    <p:sldId id="349" r:id="rId20"/>
    <p:sldId id="384" r:id="rId21"/>
    <p:sldId id="385" r:id="rId22"/>
    <p:sldId id="382" r:id="rId23"/>
    <p:sldId id="383" r:id="rId24"/>
    <p:sldId id="351" r:id="rId25"/>
    <p:sldId id="392" r:id="rId26"/>
    <p:sldId id="350" r:id="rId27"/>
    <p:sldId id="390" r:id="rId28"/>
    <p:sldId id="386" r:id="rId29"/>
    <p:sldId id="388" r:id="rId30"/>
    <p:sldId id="389" r:id="rId31"/>
    <p:sldId id="391" r:id="rId32"/>
    <p:sldId id="379" r:id="rId33"/>
    <p:sldId id="387" r:id="rId34"/>
    <p:sldId id="348" r:id="rId35"/>
    <p:sldId id="380" r:id="rId36"/>
    <p:sldId id="381" r:id="rId37"/>
    <p:sldId id="352" r:id="rId38"/>
    <p:sldId id="353" r:id="rId39"/>
    <p:sldId id="393" r:id="rId40"/>
    <p:sldId id="372" r:id="rId4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CA55C0-6FC2-EB41-94BF-E54513CCC14C}" v="196" dt="2024-04-22T07:57:26.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3" autoAdjust="0"/>
    <p:restoredTop sz="94767"/>
  </p:normalViewPr>
  <p:slideViewPr>
    <p:cSldViewPr snapToGrid="0">
      <p:cViewPr>
        <p:scale>
          <a:sx n="95" d="100"/>
          <a:sy n="95" d="100"/>
        </p:scale>
        <p:origin x="448"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5.xml.rels><?xml version="1.0" encoding="UTF-8" standalone="yes"?>
<Relationships xmlns="http://schemas.openxmlformats.org/package/2006/relationships"><Relationship Id="rId1" Type="http://schemas.openxmlformats.org/officeDocument/2006/relationships/hyperlink" Target="https://stackoverflow.com/a/2350628/58553"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stackoverflow.com/a/2350628/58553"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DECDA9-2D0B-4C8C-8228-8E4C0A3D589D}" type="doc">
      <dgm:prSet loTypeId="urn:microsoft.com/office/officeart/2005/8/layout/matrix3" loCatId="matrix" qsTypeId="urn:microsoft.com/office/officeart/2005/8/quickstyle/simple1" qsCatId="simple" csTypeId="urn:microsoft.com/office/officeart/2005/8/colors/accent2_2" csCatId="accent2"/>
      <dgm:spPr/>
      <dgm:t>
        <a:bodyPr/>
        <a:lstStyle/>
        <a:p>
          <a:endParaRPr lang="en-US"/>
        </a:p>
      </dgm:t>
    </dgm:pt>
    <dgm:pt modelId="{4DBA2093-FFBF-4DA9-8B6A-02B00351621E}">
      <dgm:prSet custT="1"/>
      <dgm:spPr/>
      <dgm:t>
        <a:bodyPr/>
        <a:lstStyle/>
        <a:p>
          <a:r>
            <a:rPr lang="en-US" sz="1200" b="1" i="0" dirty="0"/>
            <a:t>Preemptive Scheduling</a:t>
          </a:r>
          <a:r>
            <a:rPr lang="en-US" sz="1200" b="0" i="0" dirty="0"/>
            <a:t>: Allows the system to interrupt and switch out processes currently running on the CPU, providing more responsive multitasking.</a:t>
          </a:r>
          <a:endParaRPr lang="en-US" sz="1200" dirty="0"/>
        </a:p>
      </dgm:t>
    </dgm:pt>
    <dgm:pt modelId="{870B9CD6-F115-4194-B91A-5B8CEA87D767}" type="parTrans" cxnId="{E4E3465B-9187-4592-ABAA-812E96090C93}">
      <dgm:prSet/>
      <dgm:spPr/>
      <dgm:t>
        <a:bodyPr/>
        <a:lstStyle/>
        <a:p>
          <a:endParaRPr lang="en-US"/>
        </a:p>
      </dgm:t>
    </dgm:pt>
    <dgm:pt modelId="{D7B89B4C-788D-4D2D-B3C3-B36EE0177449}" type="sibTrans" cxnId="{E4E3465B-9187-4592-ABAA-812E96090C93}">
      <dgm:prSet/>
      <dgm:spPr/>
      <dgm:t>
        <a:bodyPr/>
        <a:lstStyle/>
        <a:p>
          <a:endParaRPr lang="en-US"/>
        </a:p>
      </dgm:t>
    </dgm:pt>
    <dgm:pt modelId="{16675820-CF9F-422C-9E05-50D339EB004E}">
      <dgm:prSet custT="1"/>
      <dgm:spPr/>
      <dgm:t>
        <a:bodyPr/>
        <a:lstStyle/>
        <a:p>
          <a:r>
            <a:rPr lang="en-US" sz="1200" b="1" i="0" dirty="0"/>
            <a:t>Non-Preemptive Scheduling</a:t>
          </a:r>
          <a:r>
            <a:rPr lang="en-US" sz="1200" b="0" i="0" dirty="0"/>
            <a:t>: Once a process starts execution on the CPU, it runs until completion or a blocking operation, preventing interruption by other processes and potentially leading to less responsive systems.</a:t>
          </a:r>
          <a:endParaRPr lang="en-US" sz="1200" dirty="0"/>
        </a:p>
      </dgm:t>
    </dgm:pt>
    <dgm:pt modelId="{E1FE0AAA-5037-4B13-8098-5ADCE1D08156}" type="parTrans" cxnId="{C328538E-EA8F-4F84-A118-CAB1E22F64C9}">
      <dgm:prSet/>
      <dgm:spPr/>
      <dgm:t>
        <a:bodyPr/>
        <a:lstStyle/>
        <a:p>
          <a:endParaRPr lang="en-US"/>
        </a:p>
      </dgm:t>
    </dgm:pt>
    <dgm:pt modelId="{DF64675F-B01B-4824-8ED2-B259AFA104AF}" type="sibTrans" cxnId="{C328538E-EA8F-4F84-A118-CAB1E22F64C9}">
      <dgm:prSet/>
      <dgm:spPr/>
      <dgm:t>
        <a:bodyPr/>
        <a:lstStyle/>
        <a:p>
          <a:endParaRPr lang="en-US"/>
        </a:p>
      </dgm:t>
    </dgm:pt>
    <dgm:pt modelId="{412A1466-2790-4203-A7A9-797197320B0D}">
      <dgm:prSet/>
      <dgm:spPr/>
      <dgm:t>
        <a:bodyPr/>
        <a:lstStyle/>
        <a:p>
          <a:r>
            <a:rPr lang="en-US" b="1" i="0"/>
            <a:t>Priority and Time Quantum</a:t>
          </a:r>
          <a:r>
            <a:rPr lang="en-US" b="0" i="0"/>
            <a:t>: Preemptive scheduling often considers priority and time slices (quantum), ensuring high-priority processes get CPU time and that no single process monopolizes the CPU.</a:t>
          </a:r>
          <a:endParaRPr lang="en-US"/>
        </a:p>
      </dgm:t>
    </dgm:pt>
    <dgm:pt modelId="{7B2CD274-C5DE-44D9-A86E-26DE97BAB930}" type="parTrans" cxnId="{FC8E7C8A-53F7-4EAB-9B19-E0373798A540}">
      <dgm:prSet/>
      <dgm:spPr/>
      <dgm:t>
        <a:bodyPr/>
        <a:lstStyle/>
        <a:p>
          <a:endParaRPr lang="en-US"/>
        </a:p>
      </dgm:t>
    </dgm:pt>
    <dgm:pt modelId="{DD3EDBC6-24C8-4671-8A35-87BAB4A35AE0}" type="sibTrans" cxnId="{FC8E7C8A-53F7-4EAB-9B19-E0373798A540}">
      <dgm:prSet/>
      <dgm:spPr/>
      <dgm:t>
        <a:bodyPr/>
        <a:lstStyle/>
        <a:p>
          <a:endParaRPr lang="en-US"/>
        </a:p>
      </dgm:t>
    </dgm:pt>
    <dgm:pt modelId="{42F34E13-0F50-45C8-AE17-3E1311472BD7}">
      <dgm:prSet/>
      <dgm:spPr/>
      <dgm:t>
        <a:bodyPr/>
        <a:lstStyle/>
        <a:p>
          <a:r>
            <a:rPr lang="en-US" b="1" i="0"/>
            <a:t>Use Cases</a:t>
          </a:r>
          <a:r>
            <a:rPr lang="en-US" b="0" i="0"/>
            <a:t>: Non-preemptive is simpler and can be used for batch processing, while preemptive is suited for interactive systems where user responsiveness is crucial.</a:t>
          </a:r>
          <a:endParaRPr lang="en-US"/>
        </a:p>
      </dgm:t>
    </dgm:pt>
    <dgm:pt modelId="{5346894A-29DD-4884-91BA-38CB5B734581}" type="parTrans" cxnId="{F07B28B1-9BC5-466F-AB3B-23E976166306}">
      <dgm:prSet/>
      <dgm:spPr/>
      <dgm:t>
        <a:bodyPr/>
        <a:lstStyle/>
        <a:p>
          <a:endParaRPr lang="en-US"/>
        </a:p>
      </dgm:t>
    </dgm:pt>
    <dgm:pt modelId="{AD4D7350-23A9-4D3B-AB86-F4F386A0BBB3}" type="sibTrans" cxnId="{F07B28B1-9BC5-466F-AB3B-23E976166306}">
      <dgm:prSet/>
      <dgm:spPr/>
      <dgm:t>
        <a:bodyPr/>
        <a:lstStyle/>
        <a:p>
          <a:endParaRPr lang="en-US"/>
        </a:p>
      </dgm:t>
    </dgm:pt>
    <dgm:pt modelId="{DE296546-D5C4-7D43-9AA7-3F0FA22CDC6B}" type="pres">
      <dgm:prSet presAssocID="{47DECDA9-2D0B-4C8C-8228-8E4C0A3D589D}" presName="matrix" presStyleCnt="0">
        <dgm:presLayoutVars>
          <dgm:chMax val="1"/>
          <dgm:dir/>
          <dgm:resizeHandles val="exact"/>
        </dgm:presLayoutVars>
      </dgm:prSet>
      <dgm:spPr/>
    </dgm:pt>
    <dgm:pt modelId="{E0765FFA-646B-6442-AA92-AFF4B8ED455A}" type="pres">
      <dgm:prSet presAssocID="{47DECDA9-2D0B-4C8C-8228-8E4C0A3D589D}" presName="diamond" presStyleLbl="bgShp" presStyleIdx="0" presStyleCnt="1"/>
      <dgm:spPr/>
    </dgm:pt>
    <dgm:pt modelId="{24582A2C-4221-5E45-A2B1-17BD585E280C}" type="pres">
      <dgm:prSet presAssocID="{47DECDA9-2D0B-4C8C-8228-8E4C0A3D589D}" presName="quad1" presStyleLbl="node1" presStyleIdx="0" presStyleCnt="4">
        <dgm:presLayoutVars>
          <dgm:chMax val="0"/>
          <dgm:chPref val="0"/>
          <dgm:bulletEnabled val="1"/>
        </dgm:presLayoutVars>
      </dgm:prSet>
      <dgm:spPr/>
    </dgm:pt>
    <dgm:pt modelId="{A97AC225-B5AC-2D40-A3F6-8E3058E545A1}" type="pres">
      <dgm:prSet presAssocID="{47DECDA9-2D0B-4C8C-8228-8E4C0A3D589D}" presName="quad2" presStyleLbl="node1" presStyleIdx="1" presStyleCnt="4">
        <dgm:presLayoutVars>
          <dgm:chMax val="0"/>
          <dgm:chPref val="0"/>
          <dgm:bulletEnabled val="1"/>
        </dgm:presLayoutVars>
      </dgm:prSet>
      <dgm:spPr/>
    </dgm:pt>
    <dgm:pt modelId="{51961BBE-6B81-3F43-9141-0BE786D574BB}" type="pres">
      <dgm:prSet presAssocID="{47DECDA9-2D0B-4C8C-8228-8E4C0A3D589D}" presName="quad3" presStyleLbl="node1" presStyleIdx="2" presStyleCnt="4">
        <dgm:presLayoutVars>
          <dgm:chMax val="0"/>
          <dgm:chPref val="0"/>
          <dgm:bulletEnabled val="1"/>
        </dgm:presLayoutVars>
      </dgm:prSet>
      <dgm:spPr/>
    </dgm:pt>
    <dgm:pt modelId="{EE6799B9-5057-E84C-A30F-BE1662AD8200}" type="pres">
      <dgm:prSet presAssocID="{47DECDA9-2D0B-4C8C-8228-8E4C0A3D589D}" presName="quad4" presStyleLbl="node1" presStyleIdx="3" presStyleCnt="4">
        <dgm:presLayoutVars>
          <dgm:chMax val="0"/>
          <dgm:chPref val="0"/>
          <dgm:bulletEnabled val="1"/>
        </dgm:presLayoutVars>
      </dgm:prSet>
      <dgm:spPr/>
    </dgm:pt>
  </dgm:ptLst>
  <dgm:cxnLst>
    <dgm:cxn modelId="{BA65A918-9BDA-A543-9F9D-10FF9BB54A57}" type="presOf" srcId="{412A1466-2790-4203-A7A9-797197320B0D}" destId="{51961BBE-6B81-3F43-9141-0BE786D574BB}" srcOrd="0" destOrd="0" presId="urn:microsoft.com/office/officeart/2005/8/layout/matrix3"/>
    <dgm:cxn modelId="{439A221A-E37C-944D-B312-55326E9A428A}" type="presOf" srcId="{47DECDA9-2D0B-4C8C-8228-8E4C0A3D589D}" destId="{DE296546-D5C4-7D43-9AA7-3F0FA22CDC6B}" srcOrd="0" destOrd="0" presId="urn:microsoft.com/office/officeart/2005/8/layout/matrix3"/>
    <dgm:cxn modelId="{E4E3465B-9187-4592-ABAA-812E96090C93}" srcId="{47DECDA9-2D0B-4C8C-8228-8E4C0A3D589D}" destId="{4DBA2093-FFBF-4DA9-8B6A-02B00351621E}" srcOrd="0" destOrd="0" parTransId="{870B9CD6-F115-4194-B91A-5B8CEA87D767}" sibTransId="{D7B89B4C-788D-4D2D-B3C3-B36EE0177449}"/>
    <dgm:cxn modelId="{FC8E7C8A-53F7-4EAB-9B19-E0373798A540}" srcId="{47DECDA9-2D0B-4C8C-8228-8E4C0A3D589D}" destId="{412A1466-2790-4203-A7A9-797197320B0D}" srcOrd="2" destOrd="0" parTransId="{7B2CD274-C5DE-44D9-A86E-26DE97BAB930}" sibTransId="{DD3EDBC6-24C8-4671-8A35-87BAB4A35AE0}"/>
    <dgm:cxn modelId="{12B78A8C-8155-9C4D-A329-323F5294CD21}" type="presOf" srcId="{4DBA2093-FFBF-4DA9-8B6A-02B00351621E}" destId="{24582A2C-4221-5E45-A2B1-17BD585E280C}" srcOrd="0" destOrd="0" presId="urn:microsoft.com/office/officeart/2005/8/layout/matrix3"/>
    <dgm:cxn modelId="{C328538E-EA8F-4F84-A118-CAB1E22F64C9}" srcId="{47DECDA9-2D0B-4C8C-8228-8E4C0A3D589D}" destId="{16675820-CF9F-422C-9E05-50D339EB004E}" srcOrd="1" destOrd="0" parTransId="{E1FE0AAA-5037-4B13-8098-5ADCE1D08156}" sibTransId="{DF64675F-B01B-4824-8ED2-B259AFA104AF}"/>
    <dgm:cxn modelId="{2EA5FCA6-D829-7B45-919D-B9D5D378B19B}" type="presOf" srcId="{42F34E13-0F50-45C8-AE17-3E1311472BD7}" destId="{EE6799B9-5057-E84C-A30F-BE1662AD8200}" srcOrd="0" destOrd="0" presId="urn:microsoft.com/office/officeart/2005/8/layout/matrix3"/>
    <dgm:cxn modelId="{6AC8E3A7-9C3A-1740-9FE5-4ED29CBF1FFA}" type="presOf" srcId="{16675820-CF9F-422C-9E05-50D339EB004E}" destId="{A97AC225-B5AC-2D40-A3F6-8E3058E545A1}" srcOrd="0" destOrd="0" presId="urn:microsoft.com/office/officeart/2005/8/layout/matrix3"/>
    <dgm:cxn modelId="{F07B28B1-9BC5-466F-AB3B-23E976166306}" srcId="{47DECDA9-2D0B-4C8C-8228-8E4C0A3D589D}" destId="{42F34E13-0F50-45C8-AE17-3E1311472BD7}" srcOrd="3" destOrd="0" parTransId="{5346894A-29DD-4884-91BA-38CB5B734581}" sibTransId="{AD4D7350-23A9-4D3B-AB86-F4F386A0BBB3}"/>
    <dgm:cxn modelId="{D09E0505-4344-634A-A69C-B36D9CB16AFD}" type="presParOf" srcId="{DE296546-D5C4-7D43-9AA7-3F0FA22CDC6B}" destId="{E0765FFA-646B-6442-AA92-AFF4B8ED455A}" srcOrd="0" destOrd="0" presId="urn:microsoft.com/office/officeart/2005/8/layout/matrix3"/>
    <dgm:cxn modelId="{DA2946AA-47DB-DB41-A220-17A4C4C69813}" type="presParOf" srcId="{DE296546-D5C4-7D43-9AA7-3F0FA22CDC6B}" destId="{24582A2C-4221-5E45-A2B1-17BD585E280C}" srcOrd="1" destOrd="0" presId="urn:microsoft.com/office/officeart/2005/8/layout/matrix3"/>
    <dgm:cxn modelId="{98844027-A5E9-7541-921D-9BAE6A677888}" type="presParOf" srcId="{DE296546-D5C4-7D43-9AA7-3F0FA22CDC6B}" destId="{A97AC225-B5AC-2D40-A3F6-8E3058E545A1}" srcOrd="2" destOrd="0" presId="urn:microsoft.com/office/officeart/2005/8/layout/matrix3"/>
    <dgm:cxn modelId="{4329E3E0-63A4-CA4F-A409-670F72039007}" type="presParOf" srcId="{DE296546-D5C4-7D43-9AA7-3F0FA22CDC6B}" destId="{51961BBE-6B81-3F43-9141-0BE786D574BB}" srcOrd="3" destOrd="0" presId="urn:microsoft.com/office/officeart/2005/8/layout/matrix3"/>
    <dgm:cxn modelId="{AD85117D-4F39-5749-8D8A-AF5493B1BA9D}" type="presParOf" srcId="{DE296546-D5C4-7D43-9AA7-3F0FA22CDC6B}" destId="{EE6799B9-5057-E84C-A30F-BE1662AD820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79D2C6-566A-4E7A-AD32-8539AD408B64}"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F2066E01-14A1-46A6-94B4-D7D3E4649AB3}">
      <dgm:prSet/>
      <dgm:spPr/>
      <dgm:t>
        <a:bodyPr/>
        <a:lstStyle/>
        <a:p>
          <a:r>
            <a:rPr lang="en-US" b="1" i="0"/>
            <a:t>Performance Impact</a:t>
          </a:r>
          <a:r>
            <a:rPr lang="en-US" b="0" i="0"/>
            <a:t>: Context switching can significantly impact system performance due to the time and resources required to switch from one process or thread to another.</a:t>
          </a:r>
          <a:endParaRPr lang="en-US"/>
        </a:p>
      </dgm:t>
    </dgm:pt>
    <dgm:pt modelId="{DC9DADBF-FCAF-4A59-841D-D78230F85FAF}" type="parTrans" cxnId="{DB379378-4C79-4DC5-9583-B7E8CC50FF78}">
      <dgm:prSet/>
      <dgm:spPr/>
      <dgm:t>
        <a:bodyPr/>
        <a:lstStyle/>
        <a:p>
          <a:endParaRPr lang="en-US"/>
        </a:p>
      </dgm:t>
    </dgm:pt>
    <dgm:pt modelId="{9CC19DEC-62CC-40F8-B367-8B74450FD0C5}" type="sibTrans" cxnId="{DB379378-4C79-4DC5-9583-B7E8CC50FF78}">
      <dgm:prSet/>
      <dgm:spPr/>
      <dgm:t>
        <a:bodyPr/>
        <a:lstStyle/>
        <a:p>
          <a:endParaRPr lang="en-US"/>
        </a:p>
      </dgm:t>
    </dgm:pt>
    <dgm:pt modelId="{0B6D1E83-21B2-4CC6-8FE2-EF5C2BF1F83E}">
      <dgm:prSet/>
      <dgm:spPr/>
      <dgm:t>
        <a:bodyPr/>
        <a:lstStyle/>
        <a:p>
          <a:r>
            <a:rPr lang="en-US" b="1" i="0"/>
            <a:t>CPU Overhead</a:t>
          </a:r>
          <a:r>
            <a:rPr lang="en-US" b="0" i="0"/>
            <a:t>: Every context switch requires the CPU to save the state of the current task and load the state of the next task, using valuable CPU cycles that could be spent on executing tasks.</a:t>
          </a:r>
          <a:endParaRPr lang="en-US"/>
        </a:p>
      </dgm:t>
    </dgm:pt>
    <dgm:pt modelId="{837D79A9-C79A-4142-877D-37B29BD79FBE}" type="parTrans" cxnId="{D27C76E4-7DFE-48DB-8464-04D26ACF2567}">
      <dgm:prSet/>
      <dgm:spPr/>
      <dgm:t>
        <a:bodyPr/>
        <a:lstStyle/>
        <a:p>
          <a:endParaRPr lang="en-US"/>
        </a:p>
      </dgm:t>
    </dgm:pt>
    <dgm:pt modelId="{AE16C4A5-58B5-48DA-B648-3ED24857E8BD}" type="sibTrans" cxnId="{D27C76E4-7DFE-48DB-8464-04D26ACF2567}">
      <dgm:prSet/>
      <dgm:spPr/>
      <dgm:t>
        <a:bodyPr/>
        <a:lstStyle/>
        <a:p>
          <a:endParaRPr lang="en-US"/>
        </a:p>
      </dgm:t>
    </dgm:pt>
    <dgm:pt modelId="{01A30E75-ED0C-498B-A68B-03FA670FBDF5}">
      <dgm:prSet/>
      <dgm:spPr/>
      <dgm:t>
        <a:bodyPr/>
        <a:lstStyle/>
        <a:p>
          <a:r>
            <a:rPr lang="en-US" b="1" i="0"/>
            <a:t>Cache Warming</a:t>
          </a:r>
          <a:r>
            <a:rPr lang="en-US" b="0" i="0"/>
            <a:t>: After a context switch, the new task's cache is cold, which can lead to an increase in cache misses and subsequently degrade the performance until the cache is warmed up with the new task's data.</a:t>
          </a:r>
          <a:endParaRPr lang="en-US"/>
        </a:p>
      </dgm:t>
    </dgm:pt>
    <dgm:pt modelId="{2CF41C1A-B128-4965-8738-CC48CC94D40A}" type="parTrans" cxnId="{CE96F6AE-EC0F-4AC2-9C9C-9167F4A601E7}">
      <dgm:prSet/>
      <dgm:spPr/>
      <dgm:t>
        <a:bodyPr/>
        <a:lstStyle/>
        <a:p>
          <a:endParaRPr lang="en-US"/>
        </a:p>
      </dgm:t>
    </dgm:pt>
    <dgm:pt modelId="{6C14FEFB-1288-43AA-B20B-58B3ECC5B096}" type="sibTrans" cxnId="{CE96F6AE-EC0F-4AC2-9C9C-9167F4A601E7}">
      <dgm:prSet/>
      <dgm:spPr/>
      <dgm:t>
        <a:bodyPr/>
        <a:lstStyle/>
        <a:p>
          <a:endParaRPr lang="en-US"/>
        </a:p>
      </dgm:t>
    </dgm:pt>
    <dgm:pt modelId="{1F49A7C3-79DC-4AE5-B691-AB6473899C5A}">
      <dgm:prSet/>
      <dgm:spPr/>
      <dgm:t>
        <a:bodyPr/>
        <a:lstStyle/>
        <a:p>
          <a:r>
            <a:rPr lang="en-US" b="1" i="0"/>
            <a:t>Scheduler Efficiency</a:t>
          </a:r>
          <a:r>
            <a:rPr lang="en-US" b="0" i="0"/>
            <a:t>: The efficiency of the scheduling algorithm plays a crucial role in minimizing the cost of context switching by optimizing the order and timing of task execution.</a:t>
          </a:r>
          <a:endParaRPr lang="en-US"/>
        </a:p>
      </dgm:t>
    </dgm:pt>
    <dgm:pt modelId="{94E2782E-191C-483F-B0B6-46B04A29BD2F}" type="parTrans" cxnId="{BE418D63-E7D5-4398-80D0-A38DC01466F0}">
      <dgm:prSet/>
      <dgm:spPr/>
      <dgm:t>
        <a:bodyPr/>
        <a:lstStyle/>
        <a:p>
          <a:endParaRPr lang="en-US"/>
        </a:p>
      </dgm:t>
    </dgm:pt>
    <dgm:pt modelId="{1249F929-E37F-4A45-996C-438F2318E651}" type="sibTrans" cxnId="{BE418D63-E7D5-4398-80D0-A38DC01466F0}">
      <dgm:prSet/>
      <dgm:spPr/>
      <dgm:t>
        <a:bodyPr/>
        <a:lstStyle/>
        <a:p>
          <a:endParaRPr lang="en-US"/>
        </a:p>
      </dgm:t>
    </dgm:pt>
    <dgm:pt modelId="{4E307E9F-5955-48C8-B0F5-11FC0186D849}">
      <dgm:prSet/>
      <dgm:spPr/>
      <dgm:t>
        <a:bodyPr/>
        <a:lstStyle/>
        <a:p>
          <a:r>
            <a:rPr lang="en-US" b="1" i="0"/>
            <a:t>System Throughput</a:t>
          </a:r>
          <a:r>
            <a:rPr lang="en-US" b="0" i="0"/>
            <a:t>: Excessive context switching can reduce overall system throughput as the time spent on non-productive switches adds up, especially in systems with numerous concurrent processes or threads.</a:t>
          </a:r>
          <a:endParaRPr lang="en-US"/>
        </a:p>
      </dgm:t>
    </dgm:pt>
    <dgm:pt modelId="{2637CE8D-D8A8-4508-8505-7B003E918246}" type="parTrans" cxnId="{EDEBBA55-9D33-4C5E-AF23-EC1877E42D9A}">
      <dgm:prSet/>
      <dgm:spPr/>
      <dgm:t>
        <a:bodyPr/>
        <a:lstStyle/>
        <a:p>
          <a:endParaRPr lang="en-US"/>
        </a:p>
      </dgm:t>
    </dgm:pt>
    <dgm:pt modelId="{0BC7C3D9-B7F9-4EA1-825B-219A04AAF704}" type="sibTrans" cxnId="{EDEBBA55-9D33-4C5E-AF23-EC1877E42D9A}">
      <dgm:prSet/>
      <dgm:spPr/>
      <dgm:t>
        <a:bodyPr/>
        <a:lstStyle/>
        <a:p>
          <a:endParaRPr lang="en-US"/>
        </a:p>
      </dgm:t>
    </dgm:pt>
    <dgm:pt modelId="{64A6A64E-6EBE-0B4C-BAC6-548F95117045}" type="pres">
      <dgm:prSet presAssocID="{7179D2C6-566A-4E7A-AD32-8539AD408B64}" presName="vert0" presStyleCnt="0">
        <dgm:presLayoutVars>
          <dgm:dir/>
          <dgm:animOne val="branch"/>
          <dgm:animLvl val="lvl"/>
        </dgm:presLayoutVars>
      </dgm:prSet>
      <dgm:spPr/>
    </dgm:pt>
    <dgm:pt modelId="{523273DE-EE2F-A147-BB2C-F12AE0FE7D2F}" type="pres">
      <dgm:prSet presAssocID="{F2066E01-14A1-46A6-94B4-D7D3E4649AB3}" presName="thickLine" presStyleLbl="alignNode1" presStyleIdx="0" presStyleCnt="5"/>
      <dgm:spPr/>
    </dgm:pt>
    <dgm:pt modelId="{B8632C2C-BFF1-324B-857D-D61029A7C126}" type="pres">
      <dgm:prSet presAssocID="{F2066E01-14A1-46A6-94B4-D7D3E4649AB3}" presName="horz1" presStyleCnt="0"/>
      <dgm:spPr/>
    </dgm:pt>
    <dgm:pt modelId="{D89A95EB-A4EB-1847-98EF-421CD9407FD8}" type="pres">
      <dgm:prSet presAssocID="{F2066E01-14A1-46A6-94B4-D7D3E4649AB3}" presName="tx1" presStyleLbl="revTx" presStyleIdx="0" presStyleCnt="5"/>
      <dgm:spPr/>
    </dgm:pt>
    <dgm:pt modelId="{D09CE2C2-1E76-E842-9B0C-FF7F46FBAC80}" type="pres">
      <dgm:prSet presAssocID="{F2066E01-14A1-46A6-94B4-D7D3E4649AB3}" presName="vert1" presStyleCnt="0"/>
      <dgm:spPr/>
    </dgm:pt>
    <dgm:pt modelId="{CABB3C8B-2ABC-1B44-8734-4DEC33270DC3}" type="pres">
      <dgm:prSet presAssocID="{0B6D1E83-21B2-4CC6-8FE2-EF5C2BF1F83E}" presName="thickLine" presStyleLbl="alignNode1" presStyleIdx="1" presStyleCnt="5"/>
      <dgm:spPr/>
    </dgm:pt>
    <dgm:pt modelId="{35B7D269-7DF6-9549-B081-5B43473C6433}" type="pres">
      <dgm:prSet presAssocID="{0B6D1E83-21B2-4CC6-8FE2-EF5C2BF1F83E}" presName="horz1" presStyleCnt="0"/>
      <dgm:spPr/>
    </dgm:pt>
    <dgm:pt modelId="{FF916F9A-FA23-CC46-A790-1C20E3197CCD}" type="pres">
      <dgm:prSet presAssocID="{0B6D1E83-21B2-4CC6-8FE2-EF5C2BF1F83E}" presName="tx1" presStyleLbl="revTx" presStyleIdx="1" presStyleCnt="5"/>
      <dgm:spPr/>
    </dgm:pt>
    <dgm:pt modelId="{A51B8D67-FBA0-A142-B8C3-686C7D090FFB}" type="pres">
      <dgm:prSet presAssocID="{0B6D1E83-21B2-4CC6-8FE2-EF5C2BF1F83E}" presName="vert1" presStyleCnt="0"/>
      <dgm:spPr/>
    </dgm:pt>
    <dgm:pt modelId="{CD8B3821-F920-2C4F-BB38-662E5C96D3C5}" type="pres">
      <dgm:prSet presAssocID="{01A30E75-ED0C-498B-A68B-03FA670FBDF5}" presName="thickLine" presStyleLbl="alignNode1" presStyleIdx="2" presStyleCnt="5"/>
      <dgm:spPr/>
    </dgm:pt>
    <dgm:pt modelId="{B2533D39-8FBC-684C-9C0C-51EF8ED28781}" type="pres">
      <dgm:prSet presAssocID="{01A30E75-ED0C-498B-A68B-03FA670FBDF5}" presName="horz1" presStyleCnt="0"/>
      <dgm:spPr/>
    </dgm:pt>
    <dgm:pt modelId="{7477A025-B558-E348-85F8-CFB4742631A9}" type="pres">
      <dgm:prSet presAssocID="{01A30E75-ED0C-498B-A68B-03FA670FBDF5}" presName="tx1" presStyleLbl="revTx" presStyleIdx="2" presStyleCnt="5"/>
      <dgm:spPr/>
    </dgm:pt>
    <dgm:pt modelId="{BE172313-9B8D-7C45-B6C2-579227592CA0}" type="pres">
      <dgm:prSet presAssocID="{01A30E75-ED0C-498B-A68B-03FA670FBDF5}" presName="vert1" presStyleCnt="0"/>
      <dgm:spPr/>
    </dgm:pt>
    <dgm:pt modelId="{557C107D-A7EC-FD4A-AEE4-427681321DCE}" type="pres">
      <dgm:prSet presAssocID="{1F49A7C3-79DC-4AE5-B691-AB6473899C5A}" presName="thickLine" presStyleLbl="alignNode1" presStyleIdx="3" presStyleCnt="5"/>
      <dgm:spPr/>
    </dgm:pt>
    <dgm:pt modelId="{250F7FDA-C40C-A34B-92C2-1163CBA6A145}" type="pres">
      <dgm:prSet presAssocID="{1F49A7C3-79DC-4AE5-B691-AB6473899C5A}" presName="horz1" presStyleCnt="0"/>
      <dgm:spPr/>
    </dgm:pt>
    <dgm:pt modelId="{8ABB6D6A-8B20-474F-A5D7-168AA9C4B8A1}" type="pres">
      <dgm:prSet presAssocID="{1F49A7C3-79DC-4AE5-B691-AB6473899C5A}" presName="tx1" presStyleLbl="revTx" presStyleIdx="3" presStyleCnt="5"/>
      <dgm:spPr/>
    </dgm:pt>
    <dgm:pt modelId="{57D3276A-9F7B-7447-A597-11582139B032}" type="pres">
      <dgm:prSet presAssocID="{1F49A7C3-79DC-4AE5-B691-AB6473899C5A}" presName="vert1" presStyleCnt="0"/>
      <dgm:spPr/>
    </dgm:pt>
    <dgm:pt modelId="{3B8A5C85-957C-6E47-9423-45C2852E69DD}" type="pres">
      <dgm:prSet presAssocID="{4E307E9F-5955-48C8-B0F5-11FC0186D849}" presName="thickLine" presStyleLbl="alignNode1" presStyleIdx="4" presStyleCnt="5"/>
      <dgm:spPr/>
    </dgm:pt>
    <dgm:pt modelId="{C52DB7B0-F417-7B4E-95CE-05DAE792F6C2}" type="pres">
      <dgm:prSet presAssocID="{4E307E9F-5955-48C8-B0F5-11FC0186D849}" presName="horz1" presStyleCnt="0"/>
      <dgm:spPr/>
    </dgm:pt>
    <dgm:pt modelId="{EA8B847B-EA2D-4B4D-B530-FF0F2AD1142A}" type="pres">
      <dgm:prSet presAssocID="{4E307E9F-5955-48C8-B0F5-11FC0186D849}" presName="tx1" presStyleLbl="revTx" presStyleIdx="4" presStyleCnt="5"/>
      <dgm:spPr/>
    </dgm:pt>
    <dgm:pt modelId="{54754F4C-DC3B-B941-A7EF-B12C2E4BA3F8}" type="pres">
      <dgm:prSet presAssocID="{4E307E9F-5955-48C8-B0F5-11FC0186D849}" presName="vert1" presStyleCnt="0"/>
      <dgm:spPr/>
    </dgm:pt>
  </dgm:ptLst>
  <dgm:cxnLst>
    <dgm:cxn modelId="{00DE4A04-6437-B640-A153-DF21F257DD16}" type="presOf" srcId="{1F49A7C3-79DC-4AE5-B691-AB6473899C5A}" destId="{8ABB6D6A-8B20-474F-A5D7-168AA9C4B8A1}" srcOrd="0" destOrd="0" presId="urn:microsoft.com/office/officeart/2008/layout/LinedList"/>
    <dgm:cxn modelId="{731D0126-820C-BB4F-858D-8851B72A0CA0}" type="presOf" srcId="{7179D2C6-566A-4E7A-AD32-8539AD408B64}" destId="{64A6A64E-6EBE-0B4C-BAC6-548F95117045}" srcOrd="0" destOrd="0" presId="urn:microsoft.com/office/officeart/2008/layout/LinedList"/>
    <dgm:cxn modelId="{FA07AC3F-04B5-8449-A990-0E38429AA781}" type="presOf" srcId="{4E307E9F-5955-48C8-B0F5-11FC0186D849}" destId="{EA8B847B-EA2D-4B4D-B530-FF0F2AD1142A}" srcOrd="0" destOrd="0" presId="urn:microsoft.com/office/officeart/2008/layout/LinedList"/>
    <dgm:cxn modelId="{EDEBBA55-9D33-4C5E-AF23-EC1877E42D9A}" srcId="{7179D2C6-566A-4E7A-AD32-8539AD408B64}" destId="{4E307E9F-5955-48C8-B0F5-11FC0186D849}" srcOrd="4" destOrd="0" parTransId="{2637CE8D-D8A8-4508-8505-7B003E918246}" sibTransId="{0BC7C3D9-B7F9-4EA1-825B-219A04AAF704}"/>
    <dgm:cxn modelId="{BE418D63-E7D5-4398-80D0-A38DC01466F0}" srcId="{7179D2C6-566A-4E7A-AD32-8539AD408B64}" destId="{1F49A7C3-79DC-4AE5-B691-AB6473899C5A}" srcOrd="3" destOrd="0" parTransId="{94E2782E-191C-483F-B0B6-46B04A29BD2F}" sibTransId="{1249F929-E37F-4A45-996C-438F2318E651}"/>
    <dgm:cxn modelId="{DB379378-4C79-4DC5-9583-B7E8CC50FF78}" srcId="{7179D2C6-566A-4E7A-AD32-8539AD408B64}" destId="{F2066E01-14A1-46A6-94B4-D7D3E4649AB3}" srcOrd="0" destOrd="0" parTransId="{DC9DADBF-FCAF-4A59-841D-D78230F85FAF}" sibTransId="{9CC19DEC-62CC-40F8-B367-8B74450FD0C5}"/>
    <dgm:cxn modelId="{CE96F6AE-EC0F-4AC2-9C9C-9167F4A601E7}" srcId="{7179D2C6-566A-4E7A-AD32-8539AD408B64}" destId="{01A30E75-ED0C-498B-A68B-03FA670FBDF5}" srcOrd="2" destOrd="0" parTransId="{2CF41C1A-B128-4965-8738-CC48CC94D40A}" sibTransId="{6C14FEFB-1288-43AA-B20B-58B3ECC5B096}"/>
    <dgm:cxn modelId="{23749CC5-C508-1C4F-8155-48E9F927B338}" type="presOf" srcId="{0B6D1E83-21B2-4CC6-8FE2-EF5C2BF1F83E}" destId="{FF916F9A-FA23-CC46-A790-1C20E3197CCD}" srcOrd="0" destOrd="0" presId="urn:microsoft.com/office/officeart/2008/layout/LinedList"/>
    <dgm:cxn modelId="{DF909FC9-6F7A-D84D-8B73-492D1D17B9A5}" type="presOf" srcId="{F2066E01-14A1-46A6-94B4-D7D3E4649AB3}" destId="{D89A95EB-A4EB-1847-98EF-421CD9407FD8}" srcOrd="0" destOrd="0" presId="urn:microsoft.com/office/officeart/2008/layout/LinedList"/>
    <dgm:cxn modelId="{D27C76E4-7DFE-48DB-8464-04D26ACF2567}" srcId="{7179D2C6-566A-4E7A-AD32-8539AD408B64}" destId="{0B6D1E83-21B2-4CC6-8FE2-EF5C2BF1F83E}" srcOrd="1" destOrd="0" parTransId="{837D79A9-C79A-4142-877D-37B29BD79FBE}" sibTransId="{AE16C4A5-58B5-48DA-B648-3ED24857E8BD}"/>
    <dgm:cxn modelId="{502F34F3-57DD-A24C-895A-2785893FAA3E}" type="presOf" srcId="{01A30E75-ED0C-498B-A68B-03FA670FBDF5}" destId="{7477A025-B558-E348-85F8-CFB4742631A9}" srcOrd="0" destOrd="0" presId="urn:microsoft.com/office/officeart/2008/layout/LinedList"/>
    <dgm:cxn modelId="{FC1690CF-1CCA-784F-A61E-036150EB80E4}" type="presParOf" srcId="{64A6A64E-6EBE-0B4C-BAC6-548F95117045}" destId="{523273DE-EE2F-A147-BB2C-F12AE0FE7D2F}" srcOrd="0" destOrd="0" presId="urn:microsoft.com/office/officeart/2008/layout/LinedList"/>
    <dgm:cxn modelId="{85C98A79-DD67-3341-8887-E2B9B5E5A574}" type="presParOf" srcId="{64A6A64E-6EBE-0B4C-BAC6-548F95117045}" destId="{B8632C2C-BFF1-324B-857D-D61029A7C126}" srcOrd="1" destOrd="0" presId="urn:microsoft.com/office/officeart/2008/layout/LinedList"/>
    <dgm:cxn modelId="{10F081C1-2956-0442-80BD-D4F79D1139D4}" type="presParOf" srcId="{B8632C2C-BFF1-324B-857D-D61029A7C126}" destId="{D89A95EB-A4EB-1847-98EF-421CD9407FD8}" srcOrd="0" destOrd="0" presId="urn:microsoft.com/office/officeart/2008/layout/LinedList"/>
    <dgm:cxn modelId="{75DAB89A-37E5-5F4D-B322-ED873819147B}" type="presParOf" srcId="{B8632C2C-BFF1-324B-857D-D61029A7C126}" destId="{D09CE2C2-1E76-E842-9B0C-FF7F46FBAC80}" srcOrd="1" destOrd="0" presId="urn:microsoft.com/office/officeart/2008/layout/LinedList"/>
    <dgm:cxn modelId="{8D3FFF2F-FA1C-0A48-AA76-4DFB589AB996}" type="presParOf" srcId="{64A6A64E-6EBE-0B4C-BAC6-548F95117045}" destId="{CABB3C8B-2ABC-1B44-8734-4DEC33270DC3}" srcOrd="2" destOrd="0" presId="urn:microsoft.com/office/officeart/2008/layout/LinedList"/>
    <dgm:cxn modelId="{855D22A3-FAE6-EA47-A955-11CD148EF328}" type="presParOf" srcId="{64A6A64E-6EBE-0B4C-BAC6-548F95117045}" destId="{35B7D269-7DF6-9549-B081-5B43473C6433}" srcOrd="3" destOrd="0" presId="urn:microsoft.com/office/officeart/2008/layout/LinedList"/>
    <dgm:cxn modelId="{63CA81E4-A21F-0641-BDA8-D4B47949B47C}" type="presParOf" srcId="{35B7D269-7DF6-9549-B081-5B43473C6433}" destId="{FF916F9A-FA23-CC46-A790-1C20E3197CCD}" srcOrd="0" destOrd="0" presId="urn:microsoft.com/office/officeart/2008/layout/LinedList"/>
    <dgm:cxn modelId="{E32B0363-2182-934E-A077-72C8C5370BC7}" type="presParOf" srcId="{35B7D269-7DF6-9549-B081-5B43473C6433}" destId="{A51B8D67-FBA0-A142-B8C3-686C7D090FFB}" srcOrd="1" destOrd="0" presId="urn:microsoft.com/office/officeart/2008/layout/LinedList"/>
    <dgm:cxn modelId="{A1EF0E2C-D51F-854F-BF5C-5865B486418A}" type="presParOf" srcId="{64A6A64E-6EBE-0B4C-BAC6-548F95117045}" destId="{CD8B3821-F920-2C4F-BB38-662E5C96D3C5}" srcOrd="4" destOrd="0" presId="urn:microsoft.com/office/officeart/2008/layout/LinedList"/>
    <dgm:cxn modelId="{8920D344-C691-524B-BC1F-32439AD6B2BA}" type="presParOf" srcId="{64A6A64E-6EBE-0B4C-BAC6-548F95117045}" destId="{B2533D39-8FBC-684C-9C0C-51EF8ED28781}" srcOrd="5" destOrd="0" presId="urn:microsoft.com/office/officeart/2008/layout/LinedList"/>
    <dgm:cxn modelId="{592907B8-49B9-C24A-8856-6B57A1DCAC45}" type="presParOf" srcId="{B2533D39-8FBC-684C-9C0C-51EF8ED28781}" destId="{7477A025-B558-E348-85F8-CFB4742631A9}" srcOrd="0" destOrd="0" presId="urn:microsoft.com/office/officeart/2008/layout/LinedList"/>
    <dgm:cxn modelId="{B9998AC3-D48C-F841-B734-6A92D65440C2}" type="presParOf" srcId="{B2533D39-8FBC-684C-9C0C-51EF8ED28781}" destId="{BE172313-9B8D-7C45-B6C2-579227592CA0}" srcOrd="1" destOrd="0" presId="urn:microsoft.com/office/officeart/2008/layout/LinedList"/>
    <dgm:cxn modelId="{F01C4D45-317A-734E-906D-4CF67C76B4EB}" type="presParOf" srcId="{64A6A64E-6EBE-0B4C-BAC6-548F95117045}" destId="{557C107D-A7EC-FD4A-AEE4-427681321DCE}" srcOrd="6" destOrd="0" presId="urn:microsoft.com/office/officeart/2008/layout/LinedList"/>
    <dgm:cxn modelId="{6280A0AB-0073-5048-888D-B9C909909AE4}" type="presParOf" srcId="{64A6A64E-6EBE-0B4C-BAC6-548F95117045}" destId="{250F7FDA-C40C-A34B-92C2-1163CBA6A145}" srcOrd="7" destOrd="0" presId="urn:microsoft.com/office/officeart/2008/layout/LinedList"/>
    <dgm:cxn modelId="{3E33EB1F-30FC-D745-99CE-4D2CFFEC31CE}" type="presParOf" srcId="{250F7FDA-C40C-A34B-92C2-1163CBA6A145}" destId="{8ABB6D6A-8B20-474F-A5D7-168AA9C4B8A1}" srcOrd="0" destOrd="0" presId="urn:microsoft.com/office/officeart/2008/layout/LinedList"/>
    <dgm:cxn modelId="{44615BD8-46AB-8243-B143-26CCD3DF370A}" type="presParOf" srcId="{250F7FDA-C40C-A34B-92C2-1163CBA6A145}" destId="{57D3276A-9F7B-7447-A597-11582139B032}" srcOrd="1" destOrd="0" presId="urn:microsoft.com/office/officeart/2008/layout/LinedList"/>
    <dgm:cxn modelId="{97BB8800-4FC2-C040-949B-7E15B42374E9}" type="presParOf" srcId="{64A6A64E-6EBE-0B4C-BAC6-548F95117045}" destId="{3B8A5C85-957C-6E47-9423-45C2852E69DD}" srcOrd="8" destOrd="0" presId="urn:microsoft.com/office/officeart/2008/layout/LinedList"/>
    <dgm:cxn modelId="{288B3E08-2146-8647-BFDA-8FA2A3238DF1}" type="presParOf" srcId="{64A6A64E-6EBE-0B4C-BAC6-548F95117045}" destId="{C52DB7B0-F417-7B4E-95CE-05DAE792F6C2}" srcOrd="9" destOrd="0" presId="urn:microsoft.com/office/officeart/2008/layout/LinedList"/>
    <dgm:cxn modelId="{9C82460D-B2B3-FC4C-82F8-15B5D6137DE6}" type="presParOf" srcId="{C52DB7B0-F417-7B4E-95CE-05DAE792F6C2}" destId="{EA8B847B-EA2D-4B4D-B530-FF0F2AD1142A}" srcOrd="0" destOrd="0" presId="urn:microsoft.com/office/officeart/2008/layout/LinedList"/>
    <dgm:cxn modelId="{BE6328BF-EF7C-6D4E-A2DE-BD9A9B268560}" type="presParOf" srcId="{C52DB7B0-F417-7B4E-95CE-05DAE792F6C2}" destId="{54754F4C-DC3B-B941-A7EF-B12C2E4BA3F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50EA0A-F026-4CC8-976F-16DB36909CBD}" type="doc">
      <dgm:prSet loTypeId="urn:microsoft.com/office/officeart/2005/8/layout/list1" loCatId="list" qsTypeId="urn:microsoft.com/office/officeart/2005/8/quickstyle/simple2" qsCatId="simple" csTypeId="urn:microsoft.com/office/officeart/2005/8/colors/accent2_2" csCatId="accent2"/>
      <dgm:spPr/>
      <dgm:t>
        <a:bodyPr/>
        <a:lstStyle/>
        <a:p>
          <a:endParaRPr lang="en-US"/>
        </a:p>
      </dgm:t>
    </dgm:pt>
    <dgm:pt modelId="{5876CD71-D17A-430D-9072-B152428BCADD}">
      <dgm:prSet/>
      <dgm:spPr/>
      <dgm:t>
        <a:bodyPr/>
        <a:lstStyle/>
        <a:p>
          <a:r>
            <a:rPr lang="en-US" b="1" i="0" dirty="0"/>
            <a:t>Behavior in the First Program (Normal Lock Example):</a:t>
          </a:r>
          <a:endParaRPr lang="en-US" dirty="0"/>
        </a:p>
      </dgm:t>
    </dgm:pt>
    <dgm:pt modelId="{87DE7E98-AD1C-4974-ABA7-D4779781275C}" type="parTrans" cxnId="{17750BED-B0D9-4968-84DA-180086D0EF0A}">
      <dgm:prSet/>
      <dgm:spPr/>
      <dgm:t>
        <a:bodyPr/>
        <a:lstStyle/>
        <a:p>
          <a:endParaRPr lang="en-US"/>
        </a:p>
      </dgm:t>
    </dgm:pt>
    <dgm:pt modelId="{57155600-2686-49F1-9C0A-F18A52515056}" type="sibTrans" cxnId="{17750BED-B0D9-4968-84DA-180086D0EF0A}">
      <dgm:prSet/>
      <dgm:spPr/>
      <dgm:t>
        <a:bodyPr/>
        <a:lstStyle/>
        <a:p>
          <a:endParaRPr lang="en-US"/>
        </a:p>
      </dgm:t>
    </dgm:pt>
    <dgm:pt modelId="{31AC49C2-4314-4921-A668-6820270FCAC1}">
      <dgm:prSet/>
      <dgm:spPr/>
      <dgm:t>
        <a:bodyPr/>
        <a:lstStyle/>
        <a:p>
          <a:r>
            <a:rPr lang="en-US" b="0" i="0" dirty="0"/>
            <a:t>The lock() and unlock() methods are used to ensure that only one thread at a time can access the critical section.</a:t>
          </a:r>
          <a:endParaRPr lang="en-US" dirty="0"/>
        </a:p>
      </dgm:t>
    </dgm:pt>
    <dgm:pt modelId="{86F11D4B-9FCF-4D63-930C-D80429D9BB1A}" type="parTrans" cxnId="{3240599D-7F47-4AED-9DE3-E861C0D2DD1A}">
      <dgm:prSet/>
      <dgm:spPr/>
      <dgm:t>
        <a:bodyPr/>
        <a:lstStyle/>
        <a:p>
          <a:endParaRPr lang="en-US"/>
        </a:p>
      </dgm:t>
    </dgm:pt>
    <dgm:pt modelId="{F80E38B6-4ECA-41AC-92FB-9698E3DB0C2D}" type="sibTrans" cxnId="{3240599D-7F47-4AED-9DE3-E861C0D2DD1A}">
      <dgm:prSet/>
      <dgm:spPr/>
      <dgm:t>
        <a:bodyPr/>
        <a:lstStyle/>
        <a:p>
          <a:endParaRPr lang="en-US"/>
        </a:p>
      </dgm:t>
    </dgm:pt>
    <dgm:pt modelId="{E058E579-176E-4394-BCB3-A01B3CC34C6C}">
      <dgm:prSet/>
      <dgm:spPr/>
      <dgm:t>
        <a:bodyPr/>
        <a:lstStyle/>
        <a:p>
          <a:r>
            <a:rPr lang="en-US" b="0" i="0" dirty="0"/>
            <a:t>If t1 acquires the lock first, t2 must wait until t1 completes its work and releases the lock before t2 can acquire it and enter the critical section.</a:t>
          </a:r>
          <a:endParaRPr lang="en-US" dirty="0"/>
        </a:p>
      </dgm:t>
    </dgm:pt>
    <dgm:pt modelId="{4F571A05-8EF7-4C2E-8EF7-4E7BA92E3740}" type="parTrans" cxnId="{13CBD22D-88EE-4A53-9A43-29522941193F}">
      <dgm:prSet/>
      <dgm:spPr/>
      <dgm:t>
        <a:bodyPr/>
        <a:lstStyle/>
        <a:p>
          <a:endParaRPr lang="en-US"/>
        </a:p>
      </dgm:t>
    </dgm:pt>
    <dgm:pt modelId="{005EEBFD-A5E4-4FF0-9C1F-2A64398B8639}" type="sibTrans" cxnId="{13CBD22D-88EE-4A53-9A43-29522941193F}">
      <dgm:prSet/>
      <dgm:spPr/>
      <dgm:t>
        <a:bodyPr/>
        <a:lstStyle/>
        <a:p>
          <a:endParaRPr lang="en-US"/>
        </a:p>
      </dgm:t>
    </dgm:pt>
    <dgm:pt modelId="{09D68CF0-BCEF-44C0-A1AC-356D86172094}">
      <dgm:prSet/>
      <dgm:spPr/>
      <dgm:t>
        <a:bodyPr/>
        <a:lstStyle/>
        <a:p>
          <a:r>
            <a:rPr lang="en-US" b="1" i="0"/>
            <a:t>Behavior in the Second Program (Reentrant Lock Example):</a:t>
          </a:r>
          <a:endParaRPr lang="en-US"/>
        </a:p>
      </dgm:t>
    </dgm:pt>
    <dgm:pt modelId="{2FE10BAD-6B71-4B73-890D-FBB309D39468}" type="parTrans" cxnId="{D337589B-ADA0-486C-BAF0-F499FB2C7F50}">
      <dgm:prSet/>
      <dgm:spPr/>
      <dgm:t>
        <a:bodyPr/>
        <a:lstStyle/>
        <a:p>
          <a:endParaRPr lang="en-US"/>
        </a:p>
      </dgm:t>
    </dgm:pt>
    <dgm:pt modelId="{A7F3746C-B37D-4F26-9C55-3738C528D8E5}" type="sibTrans" cxnId="{D337589B-ADA0-486C-BAF0-F499FB2C7F50}">
      <dgm:prSet/>
      <dgm:spPr/>
      <dgm:t>
        <a:bodyPr/>
        <a:lstStyle/>
        <a:p>
          <a:endParaRPr lang="en-US"/>
        </a:p>
      </dgm:t>
    </dgm:pt>
    <dgm:pt modelId="{89033F70-4FEF-4DD9-9DC7-C92793989669}">
      <dgm:prSet/>
      <dgm:spPr/>
      <dgm:t>
        <a:bodyPr/>
        <a:lstStyle/>
        <a:p>
          <a:r>
            <a:rPr lang="en-US" b="0" i="0" dirty="0"/>
            <a:t>The </a:t>
          </a:r>
          <a:r>
            <a:rPr lang="en-US" b="0" i="0" dirty="0" err="1"/>
            <a:t>ReentrantLock</a:t>
          </a:r>
          <a:r>
            <a:rPr lang="en-US" b="0" i="0" dirty="0"/>
            <a:t> class allows the thread that holds the lock to re-acquire it without blocking.</a:t>
          </a:r>
          <a:endParaRPr lang="en-US" dirty="0"/>
        </a:p>
      </dgm:t>
    </dgm:pt>
    <dgm:pt modelId="{0DF8B688-4425-4725-BC88-6EDBE6CBB403}" type="parTrans" cxnId="{35A68554-1F38-4932-A266-509F538067F2}">
      <dgm:prSet/>
      <dgm:spPr/>
      <dgm:t>
        <a:bodyPr/>
        <a:lstStyle/>
        <a:p>
          <a:endParaRPr lang="en-US"/>
        </a:p>
      </dgm:t>
    </dgm:pt>
    <dgm:pt modelId="{A96D2041-D503-4818-A254-79F6391B45F4}" type="sibTrans" cxnId="{35A68554-1F38-4932-A266-509F538067F2}">
      <dgm:prSet/>
      <dgm:spPr/>
      <dgm:t>
        <a:bodyPr/>
        <a:lstStyle/>
        <a:p>
          <a:endParaRPr lang="en-US"/>
        </a:p>
      </dgm:t>
    </dgm:pt>
    <dgm:pt modelId="{BAA297BF-130C-4AB5-BA25-4EC9EB787189}">
      <dgm:prSet/>
      <dgm:spPr/>
      <dgm:t>
        <a:bodyPr/>
        <a:lstStyle/>
        <a:p>
          <a:r>
            <a:rPr lang="en-US" b="0" i="0"/>
            <a:t>In the simulateWork method, the same thread that holds the lock re-acquires it, which is permitted with a reentrant lock.</a:t>
          </a:r>
          <a:endParaRPr lang="en-US"/>
        </a:p>
      </dgm:t>
    </dgm:pt>
    <dgm:pt modelId="{01FE95AB-40EA-481E-8BAF-613B6B92E74C}" type="parTrans" cxnId="{2847ACF9-F14A-4CD0-938F-B907883FF624}">
      <dgm:prSet/>
      <dgm:spPr/>
      <dgm:t>
        <a:bodyPr/>
        <a:lstStyle/>
        <a:p>
          <a:endParaRPr lang="en-US"/>
        </a:p>
      </dgm:t>
    </dgm:pt>
    <dgm:pt modelId="{E6971287-BD54-4FE6-94EE-DDCCC2B47EFA}" type="sibTrans" cxnId="{2847ACF9-F14A-4CD0-938F-B907883FF624}">
      <dgm:prSet/>
      <dgm:spPr/>
      <dgm:t>
        <a:bodyPr/>
        <a:lstStyle/>
        <a:p>
          <a:endParaRPr lang="en-US"/>
        </a:p>
      </dgm:t>
    </dgm:pt>
    <dgm:pt modelId="{2141D422-D88C-4C09-A4AE-D64EE7FE26CF}">
      <dgm:prSet/>
      <dgm:spPr/>
      <dgm:t>
        <a:bodyPr/>
        <a:lstStyle/>
        <a:p>
          <a:r>
            <a:rPr lang="en-US" b="0" i="0"/>
            <a:t>Both t1 and t2 can re-acquire the lock multiple times as long as they release it the same number of times.</a:t>
          </a:r>
          <a:endParaRPr lang="en-US"/>
        </a:p>
      </dgm:t>
    </dgm:pt>
    <dgm:pt modelId="{194E5874-5645-4DDA-8470-A449DF58ACBC}" type="parTrans" cxnId="{53042825-FCB3-4D77-B79E-1009F8991203}">
      <dgm:prSet/>
      <dgm:spPr/>
      <dgm:t>
        <a:bodyPr/>
        <a:lstStyle/>
        <a:p>
          <a:endParaRPr lang="en-US"/>
        </a:p>
      </dgm:t>
    </dgm:pt>
    <dgm:pt modelId="{2C97D699-533B-4C44-B2CD-B9A051A4CE30}" type="sibTrans" cxnId="{53042825-FCB3-4D77-B79E-1009F8991203}">
      <dgm:prSet/>
      <dgm:spPr/>
      <dgm:t>
        <a:bodyPr/>
        <a:lstStyle/>
        <a:p>
          <a:endParaRPr lang="en-US"/>
        </a:p>
      </dgm:t>
    </dgm:pt>
    <dgm:pt modelId="{789D76B8-D9F6-49C0-8590-5BB3B9EA45D4}">
      <dgm:prSet/>
      <dgm:spPr/>
      <dgm:t>
        <a:bodyPr/>
        <a:lstStyle/>
        <a:p>
          <a:r>
            <a:rPr lang="en-US" b="1" i="0"/>
            <a:t>Differences:</a:t>
          </a:r>
          <a:endParaRPr lang="en-US"/>
        </a:p>
      </dgm:t>
    </dgm:pt>
    <dgm:pt modelId="{96E1A066-6EDD-4437-BAC3-ED11AC69E32D}" type="parTrans" cxnId="{2004C443-9F3A-4EE0-A22C-03A7B5280CFE}">
      <dgm:prSet/>
      <dgm:spPr/>
      <dgm:t>
        <a:bodyPr/>
        <a:lstStyle/>
        <a:p>
          <a:endParaRPr lang="en-US"/>
        </a:p>
      </dgm:t>
    </dgm:pt>
    <dgm:pt modelId="{4F690133-C49B-42C7-ABF4-F3298C8BD2E3}" type="sibTrans" cxnId="{2004C443-9F3A-4EE0-A22C-03A7B5280CFE}">
      <dgm:prSet/>
      <dgm:spPr/>
      <dgm:t>
        <a:bodyPr/>
        <a:lstStyle/>
        <a:p>
          <a:endParaRPr lang="en-US"/>
        </a:p>
      </dgm:t>
    </dgm:pt>
    <dgm:pt modelId="{C7EAB2BC-7626-4CA2-AB17-BDF8831E53B6}">
      <dgm:prSet/>
      <dgm:spPr/>
      <dgm:t>
        <a:bodyPr/>
        <a:lstStyle/>
        <a:p>
          <a:r>
            <a:rPr lang="en-US" b="0" i="0"/>
            <a:t>Normal locks (as demonstrated by the use of the ReentrantLock in the first program) prevent the thread from acquiring the lock again if it already holds it. In contrast, reentrant locks allow it.</a:t>
          </a:r>
          <a:endParaRPr lang="en-US"/>
        </a:p>
      </dgm:t>
    </dgm:pt>
    <dgm:pt modelId="{6CAE67DF-DDF9-416D-B9CF-FAE272636D17}" type="parTrans" cxnId="{81DBA672-1239-43C0-915F-9256FF7FF8DA}">
      <dgm:prSet/>
      <dgm:spPr/>
      <dgm:t>
        <a:bodyPr/>
        <a:lstStyle/>
        <a:p>
          <a:endParaRPr lang="en-US"/>
        </a:p>
      </dgm:t>
    </dgm:pt>
    <dgm:pt modelId="{8A9EBC23-01A5-40D1-8A8E-F87F5B5DB262}" type="sibTrans" cxnId="{81DBA672-1239-43C0-915F-9256FF7FF8DA}">
      <dgm:prSet/>
      <dgm:spPr/>
      <dgm:t>
        <a:bodyPr/>
        <a:lstStyle/>
        <a:p>
          <a:endParaRPr lang="en-US"/>
        </a:p>
      </dgm:t>
    </dgm:pt>
    <dgm:pt modelId="{A8027A77-1F61-499C-969D-5BB23E800A65}">
      <dgm:prSet/>
      <dgm:spPr/>
      <dgm:t>
        <a:bodyPr/>
        <a:lstStyle/>
        <a:p>
          <a:r>
            <a:rPr lang="en-US" b="0" i="0"/>
            <a:t>Reentrant locks are useful when a synchronized method calls another synchronized method, both requiring the same lock. With a normal lock, this would lead to a deadlock.</a:t>
          </a:r>
          <a:endParaRPr lang="en-US"/>
        </a:p>
      </dgm:t>
    </dgm:pt>
    <dgm:pt modelId="{F988C190-7C08-4FDA-AC77-9D1E5D551D79}" type="parTrans" cxnId="{750388B1-6BD1-448E-9086-4D51AEC5FA66}">
      <dgm:prSet/>
      <dgm:spPr/>
      <dgm:t>
        <a:bodyPr/>
        <a:lstStyle/>
        <a:p>
          <a:endParaRPr lang="en-US"/>
        </a:p>
      </dgm:t>
    </dgm:pt>
    <dgm:pt modelId="{074E8ABB-68EB-4474-85F7-2F251DE0E0D5}" type="sibTrans" cxnId="{750388B1-6BD1-448E-9086-4D51AEC5FA66}">
      <dgm:prSet/>
      <dgm:spPr/>
      <dgm:t>
        <a:bodyPr/>
        <a:lstStyle/>
        <a:p>
          <a:endParaRPr lang="en-US"/>
        </a:p>
      </dgm:t>
    </dgm:pt>
    <dgm:pt modelId="{3D9E6644-0981-1E4A-8E09-8EC24DF4680F}" type="pres">
      <dgm:prSet presAssocID="{A750EA0A-F026-4CC8-976F-16DB36909CBD}" presName="linear" presStyleCnt="0">
        <dgm:presLayoutVars>
          <dgm:dir/>
          <dgm:animLvl val="lvl"/>
          <dgm:resizeHandles val="exact"/>
        </dgm:presLayoutVars>
      </dgm:prSet>
      <dgm:spPr/>
    </dgm:pt>
    <dgm:pt modelId="{9238F9EF-B858-E14C-B0B0-AAA581305A2A}" type="pres">
      <dgm:prSet presAssocID="{5876CD71-D17A-430D-9072-B152428BCADD}" presName="parentLin" presStyleCnt="0"/>
      <dgm:spPr/>
    </dgm:pt>
    <dgm:pt modelId="{80BE5D41-C8E9-7F4A-B12E-3D449337FDB8}" type="pres">
      <dgm:prSet presAssocID="{5876CD71-D17A-430D-9072-B152428BCADD}" presName="parentLeftMargin" presStyleLbl="node1" presStyleIdx="0" presStyleCnt="3"/>
      <dgm:spPr/>
    </dgm:pt>
    <dgm:pt modelId="{40B4FD0F-8C7D-AD46-9885-C07733C1B245}" type="pres">
      <dgm:prSet presAssocID="{5876CD71-D17A-430D-9072-B152428BCADD}" presName="parentText" presStyleLbl="node1" presStyleIdx="0" presStyleCnt="3">
        <dgm:presLayoutVars>
          <dgm:chMax val="0"/>
          <dgm:bulletEnabled val="1"/>
        </dgm:presLayoutVars>
      </dgm:prSet>
      <dgm:spPr/>
    </dgm:pt>
    <dgm:pt modelId="{4254F7A9-36A4-F74D-ABB5-69F439E17CE6}" type="pres">
      <dgm:prSet presAssocID="{5876CD71-D17A-430D-9072-B152428BCADD}" presName="negativeSpace" presStyleCnt="0"/>
      <dgm:spPr/>
    </dgm:pt>
    <dgm:pt modelId="{E6B888DD-2951-9544-8F57-940DF7FF1D19}" type="pres">
      <dgm:prSet presAssocID="{5876CD71-D17A-430D-9072-B152428BCADD}" presName="childText" presStyleLbl="conFgAcc1" presStyleIdx="0" presStyleCnt="3">
        <dgm:presLayoutVars>
          <dgm:bulletEnabled val="1"/>
        </dgm:presLayoutVars>
      </dgm:prSet>
      <dgm:spPr/>
    </dgm:pt>
    <dgm:pt modelId="{F38D67F9-029D-0945-AFD6-02905A789412}" type="pres">
      <dgm:prSet presAssocID="{57155600-2686-49F1-9C0A-F18A52515056}" presName="spaceBetweenRectangles" presStyleCnt="0"/>
      <dgm:spPr/>
    </dgm:pt>
    <dgm:pt modelId="{EDF1EA41-C9E0-8D4B-A6FA-5EF0B420132C}" type="pres">
      <dgm:prSet presAssocID="{09D68CF0-BCEF-44C0-A1AC-356D86172094}" presName="parentLin" presStyleCnt="0"/>
      <dgm:spPr/>
    </dgm:pt>
    <dgm:pt modelId="{82D86F56-CA1B-3D45-86AE-AEB0E83FCF6C}" type="pres">
      <dgm:prSet presAssocID="{09D68CF0-BCEF-44C0-A1AC-356D86172094}" presName="parentLeftMargin" presStyleLbl="node1" presStyleIdx="0" presStyleCnt="3"/>
      <dgm:spPr/>
    </dgm:pt>
    <dgm:pt modelId="{DC1D2823-D587-534D-9883-ED143773E0C8}" type="pres">
      <dgm:prSet presAssocID="{09D68CF0-BCEF-44C0-A1AC-356D86172094}" presName="parentText" presStyleLbl="node1" presStyleIdx="1" presStyleCnt="3">
        <dgm:presLayoutVars>
          <dgm:chMax val="0"/>
          <dgm:bulletEnabled val="1"/>
        </dgm:presLayoutVars>
      </dgm:prSet>
      <dgm:spPr/>
    </dgm:pt>
    <dgm:pt modelId="{5C86D39E-2A92-F543-863A-D59D3B94175D}" type="pres">
      <dgm:prSet presAssocID="{09D68CF0-BCEF-44C0-A1AC-356D86172094}" presName="negativeSpace" presStyleCnt="0"/>
      <dgm:spPr/>
    </dgm:pt>
    <dgm:pt modelId="{7F277171-AC81-2142-92FE-FD4F439929E1}" type="pres">
      <dgm:prSet presAssocID="{09D68CF0-BCEF-44C0-A1AC-356D86172094}" presName="childText" presStyleLbl="conFgAcc1" presStyleIdx="1" presStyleCnt="3">
        <dgm:presLayoutVars>
          <dgm:bulletEnabled val="1"/>
        </dgm:presLayoutVars>
      </dgm:prSet>
      <dgm:spPr/>
    </dgm:pt>
    <dgm:pt modelId="{91A0FB1D-CDA3-D54E-8850-29A949DDA2D9}" type="pres">
      <dgm:prSet presAssocID="{A7F3746C-B37D-4F26-9C55-3738C528D8E5}" presName="spaceBetweenRectangles" presStyleCnt="0"/>
      <dgm:spPr/>
    </dgm:pt>
    <dgm:pt modelId="{65D49E69-44B0-614F-9DEC-20E24210CDD2}" type="pres">
      <dgm:prSet presAssocID="{789D76B8-D9F6-49C0-8590-5BB3B9EA45D4}" presName="parentLin" presStyleCnt="0"/>
      <dgm:spPr/>
    </dgm:pt>
    <dgm:pt modelId="{7CE74CB0-C247-8E4F-9DD0-0908EB72D5E8}" type="pres">
      <dgm:prSet presAssocID="{789D76B8-D9F6-49C0-8590-5BB3B9EA45D4}" presName="parentLeftMargin" presStyleLbl="node1" presStyleIdx="1" presStyleCnt="3"/>
      <dgm:spPr/>
    </dgm:pt>
    <dgm:pt modelId="{849857A0-5015-BF4E-A9C1-2D227B93955C}" type="pres">
      <dgm:prSet presAssocID="{789D76B8-D9F6-49C0-8590-5BB3B9EA45D4}" presName="parentText" presStyleLbl="node1" presStyleIdx="2" presStyleCnt="3">
        <dgm:presLayoutVars>
          <dgm:chMax val="0"/>
          <dgm:bulletEnabled val="1"/>
        </dgm:presLayoutVars>
      </dgm:prSet>
      <dgm:spPr/>
    </dgm:pt>
    <dgm:pt modelId="{0EFB963D-9455-F049-8978-E8E397E86E5B}" type="pres">
      <dgm:prSet presAssocID="{789D76B8-D9F6-49C0-8590-5BB3B9EA45D4}" presName="negativeSpace" presStyleCnt="0"/>
      <dgm:spPr/>
    </dgm:pt>
    <dgm:pt modelId="{260451AC-3A25-8144-931E-177FF68B2463}" type="pres">
      <dgm:prSet presAssocID="{789D76B8-D9F6-49C0-8590-5BB3B9EA45D4}" presName="childText" presStyleLbl="conFgAcc1" presStyleIdx="2" presStyleCnt="3">
        <dgm:presLayoutVars>
          <dgm:bulletEnabled val="1"/>
        </dgm:presLayoutVars>
      </dgm:prSet>
      <dgm:spPr/>
    </dgm:pt>
  </dgm:ptLst>
  <dgm:cxnLst>
    <dgm:cxn modelId="{F65AB00A-6C0D-EB46-BD60-BFD0986185F7}" type="presOf" srcId="{E058E579-176E-4394-BCB3-A01B3CC34C6C}" destId="{E6B888DD-2951-9544-8F57-940DF7FF1D19}" srcOrd="0" destOrd="1" presId="urn:microsoft.com/office/officeart/2005/8/layout/list1"/>
    <dgm:cxn modelId="{08B22920-3C81-7B44-8D32-66762762E78B}" type="presOf" srcId="{789D76B8-D9F6-49C0-8590-5BB3B9EA45D4}" destId="{849857A0-5015-BF4E-A9C1-2D227B93955C}" srcOrd="1" destOrd="0" presId="urn:microsoft.com/office/officeart/2005/8/layout/list1"/>
    <dgm:cxn modelId="{53042825-FCB3-4D77-B79E-1009F8991203}" srcId="{09D68CF0-BCEF-44C0-A1AC-356D86172094}" destId="{2141D422-D88C-4C09-A4AE-D64EE7FE26CF}" srcOrd="2" destOrd="0" parTransId="{194E5874-5645-4DDA-8470-A449DF58ACBC}" sibTransId="{2C97D699-533B-4C44-B2CD-B9A051A4CE30}"/>
    <dgm:cxn modelId="{13CBD22D-88EE-4A53-9A43-29522941193F}" srcId="{5876CD71-D17A-430D-9072-B152428BCADD}" destId="{E058E579-176E-4394-BCB3-A01B3CC34C6C}" srcOrd="1" destOrd="0" parTransId="{4F571A05-8EF7-4C2E-8EF7-4E7BA92E3740}" sibTransId="{005EEBFD-A5E4-4FF0-9C1F-2A64398B8639}"/>
    <dgm:cxn modelId="{2004C443-9F3A-4EE0-A22C-03A7B5280CFE}" srcId="{A750EA0A-F026-4CC8-976F-16DB36909CBD}" destId="{789D76B8-D9F6-49C0-8590-5BB3B9EA45D4}" srcOrd="2" destOrd="0" parTransId="{96E1A066-6EDD-4437-BAC3-ED11AC69E32D}" sibTransId="{4F690133-C49B-42C7-ABF4-F3298C8BD2E3}"/>
    <dgm:cxn modelId="{AC1FA349-D825-C244-8F76-26E007CEA0B1}" type="presOf" srcId="{5876CD71-D17A-430D-9072-B152428BCADD}" destId="{40B4FD0F-8C7D-AD46-9885-C07733C1B245}" srcOrd="1" destOrd="0" presId="urn:microsoft.com/office/officeart/2005/8/layout/list1"/>
    <dgm:cxn modelId="{35A68554-1F38-4932-A266-509F538067F2}" srcId="{09D68CF0-BCEF-44C0-A1AC-356D86172094}" destId="{89033F70-4FEF-4DD9-9DC7-C92793989669}" srcOrd="0" destOrd="0" parTransId="{0DF8B688-4425-4725-BC88-6EDBE6CBB403}" sibTransId="{A96D2041-D503-4818-A254-79F6391B45F4}"/>
    <dgm:cxn modelId="{CA12FB67-2A13-F94D-8547-65DA61D36822}" type="presOf" srcId="{789D76B8-D9F6-49C0-8590-5BB3B9EA45D4}" destId="{7CE74CB0-C247-8E4F-9DD0-0908EB72D5E8}" srcOrd="0" destOrd="0" presId="urn:microsoft.com/office/officeart/2005/8/layout/list1"/>
    <dgm:cxn modelId="{121B4E6E-E98A-004A-B13F-09377A8E59E0}" type="presOf" srcId="{5876CD71-D17A-430D-9072-B152428BCADD}" destId="{80BE5D41-C8E9-7F4A-B12E-3D449337FDB8}" srcOrd="0" destOrd="0" presId="urn:microsoft.com/office/officeart/2005/8/layout/list1"/>
    <dgm:cxn modelId="{81DBA672-1239-43C0-915F-9256FF7FF8DA}" srcId="{789D76B8-D9F6-49C0-8590-5BB3B9EA45D4}" destId="{C7EAB2BC-7626-4CA2-AB17-BDF8831E53B6}" srcOrd="0" destOrd="0" parTransId="{6CAE67DF-DDF9-416D-B9CF-FAE272636D17}" sibTransId="{8A9EBC23-01A5-40D1-8A8E-F87F5B5DB262}"/>
    <dgm:cxn modelId="{80F6C888-7FAE-7F41-85BC-C88569098600}" type="presOf" srcId="{09D68CF0-BCEF-44C0-A1AC-356D86172094}" destId="{82D86F56-CA1B-3D45-86AE-AEB0E83FCF6C}" srcOrd="0" destOrd="0" presId="urn:microsoft.com/office/officeart/2005/8/layout/list1"/>
    <dgm:cxn modelId="{D337589B-ADA0-486C-BAF0-F499FB2C7F50}" srcId="{A750EA0A-F026-4CC8-976F-16DB36909CBD}" destId="{09D68CF0-BCEF-44C0-A1AC-356D86172094}" srcOrd="1" destOrd="0" parTransId="{2FE10BAD-6B71-4B73-890D-FBB309D39468}" sibTransId="{A7F3746C-B37D-4F26-9C55-3738C528D8E5}"/>
    <dgm:cxn modelId="{3240599D-7F47-4AED-9DE3-E861C0D2DD1A}" srcId="{5876CD71-D17A-430D-9072-B152428BCADD}" destId="{31AC49C2-4314-4921-A668-6820270FCAC1}" srcOrd="0" destOrd="0" parTransId="{86F11D4B-9FCF-4D63-930C-D80429D9BB1A}" sibTransId="{F80E38B6-4ECA-41AC-92FB-9698E3DB0C2D}"/>
    <dgm:cxn modelId="{750388B1-6BD1-448E-9086-4D51AEC5FA66}" srcId="{789D76B8-D9F6-49C0-8590-5BB3B9EA45D4}" destId="{A8027A77-1F61-499C-969D-5BB23E800A65}" srcOrd="1" destOrd="0" parTransId="{F988C190-7C08-4FDA-AC77-9D1E5D551D79}" sibTransId="{074E8ABB-68EB-4474-85F7-2F251DE0E0D5}"/>
    <dgm:cxn modelId="{2D340EBF-E562-F448-848D-A091F81BA021}" type="presOf" srcId="{BAA297BF-130C-4AB5-BA25-4EC9EB787189}" destId="{7F277171-AC81-2142-92FE-FD4F439929E1}" srcOrd="0" destOrd="1" presId="urn:microsoft.com/office/officeart/2005/8/layout/list1"/>
    <dgm:cxn modelId="{F33F0BC3-69CF-C942-99EF-3B406A203CDB}" type="presOf" srcId="{09D68CF0-BCEF-44C0-A1AC-356D86172094}" destId="{DC1D2823-D587-534D-9883-ED143773E0C8}" srcOrd="1" destOrd="0" presId="urn:microsoft.com/office/officeart/2005/8/layout/list1"/>
    <dgm:cxn modelId="{C26E14D1-46F1-0F45-A8D3-233C8F94740E}" type="presOf" srcId="{89033F70-4FEF-4DD9-9DC7-C92793989669}" destId="{7F277171-AC81-2142-92FE-FD4F439929E1}" srcOrd="0" destOrd="0" presId="urn:microsoft.com/office/officeart/2005/8/layout/list1"/>
    <dgm:cxn modelId="{17750BED-B0D9-4968-84DA-180086D0EF0A}" srcId="{A750EA0A-F026-4CC8-976F-16DB36909CBD}" destId="{5876CD71-D17A-430D-9072-B152428BCADD}" srcOrd="0" destOrd="0" parTransId="{87DE7E98-AD1C-4974-ABA7-D4779781275C}" sibTransId="{57155600-2686-49F1-9C0A-F18A52515056}"/>
    <dgm:cxn modelId="{31EA14F0-EA77-C942-927D-C1150FB65795}" type="presOf" srcId="{C7EAB2BC-7626-4CA2-AB17-BDF8831E53B6}" destId="{260451AC-3A25-8144-931E-177FF68B2463}" srcOrd="0" destOrd="0" presId="urn:microsoft.com/office/officeart/2005/8/layout/list1"/>
    <dgm:cxn modelId="{98C76FF1-C64E-1947-8D47-8396732C847B}" type="presOf" srcId="{2141D422-D88C-4C09-A4AE-D64EE7FE26CF}" destId="{7F277171-AC81-2142-92FE-FD4F439929E1}" srcOrd="0" destOrd="2" presId="urn:microsoft.com/office/officeart/2005/8/layout/list1"/>
    <dgm:cxn modelId="{15BF45F5-EE52-AC42-A53C-E4F4D0E1B79E}" type="presOf" srcId="{A750EA0A-F026-4CC8-976F-16DB36909CBD}" destId="{3D9E6644-0981-1E4A-8E09-8EC24DF4680F}" srcOrd="0" destOrd="0" presId="urn:microsoft.com/office/officeart/2005/8/layout/list1"/>
    <dgm:cxn modelId="{2847ACF9-F14A-4CD0-938F-B907883FF624}" srcId="{09D68CF0-BCEF-44C0-A1AC-356D86172094}" destId="{BAA297BF-130C-4AB5-BA25-4EC9EB787189}" srcOrd="1" destOrd="0" parTransId="{01FE95AB-40EA-481E-8BAF-613B6B92E74C}" sibTransId="{E6971287-BD54-4FE6-94EE-DDCCC2B47EFA}"/>
    <dgm:cxn modelId="{F175DFFA-8E46-F544-AEB5-4DD811560286}" type="presOf" srcId="{31AC49C2-4314-4921-A668-6820270FCAC1}" destId="{E6B888DD-2951-9544-8F57-940DF7FF1D19}" srcOrd="0" destOrd="0" presId="urn:microsoft.com/office/officeart/2005/8/layout/list1"/>
    <dgm:cxn modelId="{1974EFFF-68A4-E44C-ABB1-A112596C1B45}" type="presOf" srcId="{A8027A77-1F61-499C-969D-5BB23E800A65}" destId="{260451AC-3A25-8144-931E-177FF68B2463}" srcOrd="0" destOrd="1" presId="urn:microsoft.com/office/officeart/2005/8/layout/list1"/>
    <dgm:cxn modelId="{05D914AE-743B-2146-8819-B82344DC17E6}" type="presParOf" srcId="{3D9E6644-0981-1E4A-8E09-8EC24DF4680F}" destId="{9238F9EF-B858-E14C-B0B0-AAA581305A2A}" srcOrd="0" destOrd="0" presId="urn:microsoft.com/office/officeart/2005/8/layout/list1"/>
    <dgm:cxn modelId="{59053AED-5691-9E4A-83E1-815AF37ED8B6}" type="presParOf" srcId="{9238F9EF-B858-E14C-B0B0-AAA581305A2A}" destId="{80BE5D41-C8E9-7F4A-B12E-3D449337FDB8}" srcOrd="0" destOrd="0" presId="urn:microsoft.com/office/officeart/2005/8/layout/list1"/>
    <dgm:cxn modelId="{1F07437E-5DD1-EF49-A94E-73D3BFBE0E4F}" type="presParOf" srcId="{9238F9EF-B858-E14C-B0B0-AAA581305A2A}" destId="{40B4FD0F-8C7D-AD46-9885-C07733C1B245}" srcOrd="1" destOrd="0" presId="urn:microsoft.com/office/officeart/2005/8/layout/list1"/>
    <dgm:cxn modelId="{0B0C455B-AE96-3745-8126-AE29AA35C365}" type="presParOf" srcId="{3D9E6644-0981-1E4A-8E09-8EC24DF4680F}" destId="{4254F7A9-36A4-F74D-ABB5-69F439E17CE6}" srcOrd="1" destOrd="0" presId="urn:microsoft.com/office/officeart/2005/8/layout/list1"/>
    <dgm:cxn modelId="{5F124DA0-DBD4-2A4D-B373-EA55CDBBE020}" type="presParOf" srcId="{3D9E6644-0981-1E4A-8E09-8EC24DF4680F}" destId="{E6B888DD-2951-9544-8F57-940DF7FF1D19}" srcOrd="2" destOrd="0" presId="urn:microsoft.com/office/officeart/2005/8/layout/list1"/>
    <dgm:cxn modelId="{3E0FE065-36BD-0640-8BC2-87ABB51DFDC0}" type="presParOf" srcId="{3D9E6644-0981-1E4A-8E09-8EC24DF4680F}" destId="{F38D67F9-029D-0945-AFD6-02905A789412}" srcOrd="3" destOrd="0" presId="urn:microsoft.com/office/officeart/2005/8/layout/list1"/>
    <dgm:cxn modelId="{216322EA-BA62-5E45-BF20-84A9760F8A99}" type="presParOf" srcId="{3D9E6644-0981-1E4A-8E09-8EC24DF4680F}" destId="{EDF1EA41-C9E0-8D4B-A6FA-5EF0B420132C}" srcOrd="4" destOrd="0" presId="urn:microsoft.com/office/officeart/2005/8/layout/list1"/>
    <dgm:cxn modelId="{30EF6A22-7791-5944-AE24-FB8A33285A55}" type="presParOf" srcId="{EDF1EA41-C9E0-8D4B-A6FA-5EF0B420132C}" destId="{82D86F56-CA1B-3D45-86AE-AEB0E83FCF6C}" srcOrd="0" destOrd="0" presId="urn:microsoft.com/office/officeart/2005/8/layout/list1"/>
    <dgm:cxn modelId="{539F54FD-1C6A-A445-891A-BF7190E84626}" type="presParOf" srcId="{EDF1EA41-C9E0-8D4B-A6FA-5EF0B420132C}" destId="{DC1D2823-D587-534D-9883-ED143773E0C8}" srcOrd="1" destOrd="0" presId="urn:microsoft.com/office/officeart/2005/8/layout/list1"/>
    <dgm:cxn modelId="{D81EA3E6-6301-FF4C-A51E-A10287D63D35}" type="presParOf" srcId="{3D9E6644-0981-1E4A-8E09-8EC24DF4680F}" destId="{5C86D39E-2A92-F543-863A-D59D3B94175D}" srcOrd="5" destOrd="0" presId="urn:microsoft.com/office/officeart/2005/8/layout/list1"/>
    <dgm:cxn modelId="{59FF6239-D9CB-6049-AF15-972CF93327CE}" type="presParOf" srcId="{3D9E6644-0981-1E4A-8E09-8EC24DF4680F}" destId="{7F277171-AC81-2142-92FE-FD4F439929E1}" srcOrd="6" destOrd="0" presId="urn:microsoft.com/office/officeart/2005/8/layout/list1"/>
    <dgm:cxn modelId="{D0385EF2-DF68-B141-A3B7-7A0FCBFDF69F}" type="presParOf" srcId="{3D9E6644-0981-1E4A-8E09-8EC24DF4680F}" destId="{91A0FB1D-CDA3-D54E-8850-29A949DDA2D9}" srcOrd="7" destOrd="0" presId="urn:microsoft.com/office/officeart/2005/8/layout/list1"/>
    <dgm:cxn modelId="{5B2EC0E8-349A-D440-8261-BA90CAE822A3}" type="presParOf" srcId="{3D9E6644-0981-1E4A-8E09-8EC24DF4680F}" destId="{65D49E69-44B0-614F-9DEC-20E24210CDD2}" srcOrd="8" destOrd="0" presId="urn:microsoft.com/office/officeart/2005/8/layout/list1"/>
    <dgm:cxn modelId="{E11FAB92-C20D-7642-A85B-5CC1D43DB33F}" type="presParOf" srcId="{65D49E69-44B0-614F-9DEC-20E24210CDD2}" destId="{7CE74CB0-C247-8E4F-9DD0-0908EB72D5E8}" srcOrd="0" destOrd="0" presId="urn:microsoft.com/office/officeart/2005/8/layout/list1"/>
    <dgm:cxn modelId="{28996130-8197-3649-9583-9BDA227AAF22}" type="presParOf" srcId="{65D49E69-44B0-614F-9DEC-20E24210CDD2}" destId="{849857A0-5015-BF4E-A9C1-2D227B93955C}" srcOrd="1" destOrd="0" presId="urn:microsoft.com/office/officeart/2005/8/layout/list1"/>
    <dgm:cxn modelId="{5DBB3B0D-ACBD-624A-B97B-D3992A0C9190}" type="presParOf" srcId="{3D9E6644-0981-1E4A-8E09-8EC24DF4680F}" destId="{0EFB963D-9455-F049-8978-E8E397E86E5B}" srcOrd="9" destOrd="0" presId="urn:microsoft.com/office/officeart/2005/8/layout/list1"/>
    <dgm:cxn modelId="{05202DDB-959E-864C-817D-45D4CA7DD23B}" type="presParOf" srcId="{3D9E6644-0981-1E4A-8E09-8EC24DF4680F}" destId="{260451AC-3A25-8144-931E-177FF68B246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BA0491-BB30-4462-985A-A55E7D2ADD93}"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41C0F8EC-A770-4508-B716-95ADB8F54907}">
      <dgm:prSet/>
      <dgm:spPr/>
      <dgm:t>
        <a:bodyPr/>
        <a:lstStyle/>
        <a:p>
          <a:r>
            <a:rPr lang="en-US" b="1" i="0"/>
            <a:t>Avoids Deadlocks:</a:t>
          </a:r>
          <a:r>
            <a:rPr lang="en-US" b="0" i="0"/>
            <a:t> In recursive calls where the same thread needs to acquire the lock multiple times.</a:t>
          </a:r>
          <a:endParaRPr lang="en-US"/>
        </a:p>
      </dgm:t>
    </dgm:pt>
    <dgm:pt modelId="{7F413CB9-E69F-45DB-AAF2-B0C62DA87CF2}" type="parTrans" cxnId="{4AF6A02E-4D16-4489-8E74-F9FEBEA1E764}">
      <dgm:prSet/>
      <dgm:spPr/>
      <dgm:t>
        <a:bodyPr/>
        <a:lstStyle/>
        <a:p>
          <a:endParaRPr lang="en-US"/>
        </a:p>
      </dgm:t>
    </dgm:pt>
    <dgm:pt modelId="{219E1DF9-8545-4A20-A49E-BB02AB55BE85}" type="sibTrans" cxnId="{4AF6A02E-4D16-4489-8E74-F9FEBEA1E764}">
      <dgm:prSet/>
      <dgm:spPr/>
      <dgm:t>
        <a:bodyPr/>
        <a:lstStyle/>
        <a:p>
          <a:endParaRPr lang="en-US"/>
        </a:p>
      </dgm:t>
    </dgm:pt>
    <dgm:pt modelId="{00E127E0-B323-4D59-919B-C55A7EA26309}">
      <dgm:prSet/>
      <dgm:spPr/>
      <dgm:t>
        <a:bodyPr/>
        <a:lstStyle/>
        <a:p>
          <a:r>
            <a:rPr lang="en-US" b="1" i="0"/>
            <a:t>Flexible Locking:</a:t>
          </a:r>
          <a:r>
            <a:rPr lang="en-US" b="0" i="0"/>
            <a:t> Allows the thread to step through a series of method calls requiring the same lock without blocking itself.</a:t>
          </a:r>
          <a:endParaRPr lang="en-US"/>
        </a:p>
      </dgm:t>
    </dgm:pt>
    <dgm:pt modelId="{D95BF9AD-B240-4A50-9103-BDCECD0407A2}" type="parTrans" cxnId="{F071A72E-A7CA-4335-8EC7-4365DCABB224}">
      <dgm:prSet/>
      <dgm:spPr/>
      <dgm:t>
        <a:bodyPr/>
        <a:lstStyle/>
        <a:p>
          <a:endParaRPr lang="en-US"/>
        </a:p>
      </dgm:t>
    </dgm:pt>
    <dgm:pt modelId="{E2FFA7A2-0907-4760-9004-D34297712096}" type="sibTrans" cxnId="{F071A72E-A7CA-4335-8EC7-4365DCABB224}">
      <dgm:prSet/>
      <dgm:spPr/>
      <dgm:t>
        <a:bodyPr/>
        <a:lstStyle/>
        <a:p>
          <a:endParaRPr lang="en-US"/>
        </a:p>
      </dgm:t>
    </dgm:pt>
    <dgm:pt modelId="{348971A2-D133-414C-9065-D3CFFF9605F0}">
      <dgm:prSet/>
      <dgm:spPr/>
      <dgm:t>
        <a:bodyPr/>
        <a:lstStyle/>
        <a:p>
          <a:r>
            <a:rPr lang="en-US" b="1" i="0"/>
            <a:t>Try Locking:</a:t>
          </a:r>
          <a:r>
            <a:rPr lang="en-US" b="0" i="0"/>
            <a:t> Provides methods like tryLozck() that attempt to acquire the lock without waiting infinitely, adding more control over lock handling.</a:t>
          </a:r>
          <a:endParaRPr lang="en-US"/>
        </a:p>
      </dgm:t>
    </dgm:pt>
    <dgm:pt modelId="{41C2A113-1368-4BD8-8E56-DDB356A82F10}" type="parTrans" cxnId="{31F27823-0C79-401C-BBBE-941E4680A830}">
      <dgm:prSet/>
      <dgm:spPr/>
      <dgm:t>
        <a:bodyPr/>
        <a:lstStyle/>
        <a:p>
          <a:endParaRPr lang="en-US"/>
        </a:p>
      </dgm:t>
    </dgm:pt>
    <dgm:pt modelId="{F0BE07B0-EA3E-4F6F-B3BC-9B3428793A4A}" type="sibTrans" cxnId="{31F27823-0C79-401C-BBBE-941E4680A830}">
      <dgm:prSet/>
      <dgm:spPr/>
      <dgm:t>
        <a:bodyPr/>
        <a:lstStyle/>
        <a:p>
          <a:endParaRPr lang="en-US"/>
        </a:p>
      </dgm:t>
    </dgm:pt>
    <dgm:pt modelId="{9E086AAC-094A-4BAC-92CE-58782A8303B9}">
      <dgm:prSet/>
      <dgm:spPr/>
      <dgm:t>
        <a:bodyPr/>
        <a:lstStyle/>
        <a:p>
          <a:r>
            <a:rPr lang="en-US" b="1" i="0"/>
            <a:t>Interruptible Locking:</a:t>
          </a:r>
          <a:r>
            <a:rPr lang="en-US" b="0" i="0"/>
            <a:t> Allows threads to be interrupted while waiting for a lock, which can be useful to prevent deadlocks or long waits.</a:t>
          </a:r>
          <a:endParaRPr lang="en-US"/>
        </a:p>
      </dgm:t>
    </dgm:pt>
    <dgm:pt modelId="{C664AB47-AFD5-4802-B80C-8D41C4846B88}" type="parTrans" cxnId="{9A345A8B-8B9C-4E37-8F1F-D121EB9052F2}">
      <dgm:prSet/>
      <dgm:spPr/>
      <dgm:t>
        <a:bodyPr/>
        <a:lstStyle/>
        <a:p>
          <a:endParaRPr lang="en-US"/>
        </a:p>
      </dgm:t>
    </dgm:pt>
    <dgm:pt modelId="{22C1F23D-96DB-456E-9984-0D3BEB9C6872}" type="sibTrans" cxnId="{9A345A8B-8B9C-4E37-8F1F-D121EB9052F2}">
      <dgm:prSet/>
      <dgm:spPr/>
      <dgm:t>
        <a:bodyPr/>
        <a:lstStyle/>
        <a:p>
          <a:endParaRPr lang="en-US"/>
        </a:p>
      </dgm:t>
    </dgm:pt>
    <dgm:pt modelId="{44C32AE3-07AE-4994-A86E-AFD326F883C5}">
      <dgm:prSet/>
      <dgm:spPr/>
      <dgm:t>
        <a:bodyPr/>
        <a:lstStyle/>
        <a:p>
          <a:r>
            <a:rPr lang="en-US" b="1" i="0"/>
            <a:t>Fairness:</a:t>
          </a:r>
          <a:r>
            <a:rPr lang="en-US" b="0" i="0"/>
            <a:t> Allows a fair lock implementation where the longest-waiting thread gets the lock next, which prevents thread starvation.</a:t>
          </a:r>
          <a:endParaRPr lang="en-US"/>
        </a:p>
      </dgm:t>
    </dgm:pt>
    <dgm:pt modelId="{4B4D4CC6-96CE-44A1-889C-0907F12E9D89}" type="parTrans" cxnId="{44EA2138-10CA-4840-9343-5B315656BD75}">
      <dgm:prSet/>
      <dgm:spPr/>
      <dgm:t>
        <a:bodyPr/>
        <a:lstStyle/>
        <a:p>
          <a:endParaRPr lang="en-US"/>
        </a:p>
      </dgm:t>
    </dgm:pt>
    <dgm:pt modelId="{F49A394B-6873-4983-B808-3E94945E644D}" type="sibTrans" cxnId="{44EA2138-10CA-4840-9343-5B315656BD75}">
      <dgm:prSet/>
      <dgm:spPr/>
      <dgm:t>
        <a:bodyPr/>
        <a:lstStyle/>
        <a:p>
          <a:endParaRPr lang="en-US"/>
        </a:p>
      </dgm:t>
    </dgm:pt>
    <dgm:pt modelId="{7C2967A5-236B-774E-B573-8AAB73B68A8D}" type="pres">
      <dgm:prSet presAssocID="{BBBA0491-BB30-4462-985A-A55E7D2ADD93}" presName="outerComposite" presStyleCnt="0">
        <dgm:presLayoutVars>
          <dgm:chMax val="5"/>
          <dgm:dir/>
          <dgm:resizeHandles val="exact"/>
        </dgm:presLayoutVars>
      </dgm:prSet>
      <dgm:spPr/>
    </dgm:pt>
    <dgm:pt modelId="{D9D2AF8F-F33E-8945-8DF0-2848F8FE8DA3}" type="pres">
      <dgm:prSet presAssocID="{BBBA0491-BB30-4462-985A-A55E7D2ADD93}" presName="dummyMaxCanvas" presStyleCnt="0">
        <dgm:presLayoutVars/>
      </dgm:prSet>
      <dgm:spPr/>
    </dgm:pt>
    <dgm:pt modelId="{E9D944B7-3148-8E4B-8838-6EA70B385976}" type="pres">
      <dgm:prSet presAssocID="{BBBA0491-BB30-4462-985A-A55E7D2ADD93}" presName="FiveNodes_1" presStyleLbl="node1" presStyleIdx="0" presStyleCnt="5">
        <dgm:presLayoutVars>
          <dgm:bulletEnabled val="1"/>
        </dgm:presLayoutVars>
      </dgm:prSet>
      <dgm:spPr/>
    </dgm:pt>
    <dgm:pt modelId="{2A41EB53-DE72-9F43-88D6-E4B367D014F1}" type="pres">
      <dgm:prSet presAssocID="{BBBA0491-BB30-4462-985A-A55E7D2ADD93}" presName="FiveNodes_2" presStyleLbl="node1" presStyleIdx="1" presStyleCnt="5">
        <dgm:presLayoutVars>
          <dgm:bulletEnabled val="1"/>
        </dgm:presLayoutVars>
      </dgm:prSet>
      <dgm:spPr/>
    </dgm:pt>
    <dgm:pt modelId="{E231ABAF-3F63-D944-A6EC-B30AC8547310}" type="pres">
      <dgm:prSet presAssocID="{BBBA0491-BB30-4462-985A-A55E7D2ADD93}" presName="FiveNodes_3" presStyleLbl="node1" presStyleIdx="2" presStyleCnt="5">
        <dgm:presLayoutVars>
          <dgm:bulletEnabled val="1"/>
        </dgm:presLayoutVars>
      </dgm:prSet>
      <dgm:spPr/>
    </dgm:pt>
    <dgm:pt modelId="{9624A16C-0888-F243-98B7-FF7FE7378AF9}" type="pres">
      <dgm:prSet presAssocID="{BBBA0491-BB30-4462-985A-A55E7D2ADD93}" presName="FiveNodes_4" presStyleLbl="node1" presStyleIdx="3" presStyleCnt="5">
        <dgm:presLayoutVars>
          <dgm:bulletEnabled val="1"/>
        </dgm:presLayoutVars>
      </dgm:prSet>
      <dgm:spPr/>
    </dgm:pt>
    <dgm:pt modelId="{EAB2B0C2-D108-8D46-90DF-227CFDE6D783}" type="pres">
      <dgm:prSet presAssocID="{BBBA0491-BB30-4462-985A-A55E7D2ADD93}" presName="FiveNodes_5" presStyleLbl="node1" presStyleIdx="4" presStyleCnt="5">
        <dgm:presLayoutVars>
          <dgm:bulletEnabled val="1"/>
        </dgm:presLayoutVars>
      </dgm:prSet>
      <dgm:spPr/>
    </dgm:pt>
    <dgm:pt modelId="{E0D77EEF-57E9-A642-B2F1-3CB0F2BCA9AF}" type="pres">
      <dgm:prSet presAssocID="{BBBA0491-BB30-4462-985A-A55E7D2ADD93}" presName="FiveConn_1-2" presStyleLbl="fgAccFollowNode1" presStyleIdx="0" presStyleCnt="4">
        <dgm:presLayoutVars>
          <dgm:bulletEnabled val="1"/>
        </dgm:presLayoutVars>
      </dgm:prSet>
      <dgm:spPr/>
    </dgm:pt>
    <dgm:pt modelId="{7879A621-E6B6-CA43-8711-CAF41617C6A0}" type="pres">
      <dgm:prSet presAssocID="{BBBA0491-BB30-4462-985A-A55E7D2ADD93}" presName="FiveConn_2-3" presStyleLbl="fgAccFollowNode1" presStyleIdx="1" presStyleCnt="4">
        <dgm:presLayoutVars>
          <dgm:bulletEnabled val="1"/>
        </dgm:presLayoutVars>
      </dgm:prSet>
      <dgm:spPr/>
    </dgm:pt>
    <dgm:pt modelId="{A637CDD6-6EF0-1B4F-BE34-96842841ADC4}" type="pres">
      <dgm:prSet presAssocID="{BBBA0491-BB30-4462-985A-A55E7D2ADD93}" presName="FiveConn_3-4" presStyleLbl="fgAccFollowNode1" presStyleIdx="2" presStyleCnt="4">
        <dgm:presLayoutVars>
          <dgm:bulletEnabled val="1"/>
        </dgm:presLayoutVars>
      </dgm:prSet>
      <dgm:spPr/>
    </dgm:pt>
    <dgm:pt modelId="{1FD616DB-BABD-814D-A9F7-FE340B1EC584}" type="pres">
      <dgm:prSet presAssocID="{BBBA0491-BB30-4462-985A-A55E7D2ADD93}" presName="FiveConn_4-5" presStyleLbl="fgAccFollowNode1" presStyleIdx="3" presStyleCnt="4">
        <dgm:presLayoutVars>
          <dgm:bulletEnabled val="1"/>
        </dgm:presLayoutVars>
      </dgm:prSet>
      <dgm:spPr/>
    </dgm:pt>
    <dgm:pt modelId="{81423F37-6FCD-9C4D-A70D-86B974F72E8B}" type="pres">
      <dgm:prSet presAssocID="{BBBA0491-BB30-4462-985A-A55E7D2ADD93}" presName="FiveNodes_1_text" presStyleLbl="node1" presStyleIdx="4" presStyleCnt="5">
        <dgm:presLayoutVars>
          <dgm:bulletEnabled val="1"/>
        </dgm:presLayoutVars>
      </dgm:prSet>
      <dgm:spPr/>
    </dgm:pt>
    <dgm:pt modelId="{ACD9C3D7-9819-0D44-A4D6-CB723D736D88}" type="pres">
      <dgm:prSet presAssocID="{BBBA0491-BB30-4462-985A-A55E7D2ADD93}" presName="FiveNodes_2_text" presStyleLbl="node1" presStyleIdx="4" presStyleCnt="5">
        <dgm:presLayoutVars>
          <dgm:bulletEnabled val="1"/>
        </dgm:presLayoutVars>
      </dgm:prSet>
      <dgm:spPr/>
    </dgm:pt>
    <dgm:pt modelId="{94872E51-4533-F144-8793-092AA68B3E8C}" type="pres">
      <dgm:prSet presAssocID="{BBBA0491-BB30-4462-985A-A55E7D2ADD93}" presName="FiveNodes_3_text" presStyleLbl="node1" presStyleIdx="4" presStyleCnt="5">
        <dgm:presLayoutVars>
          <dgm:bulletEnabled val="1"/>
        </dgm:presLayoutVars>
      </dgm:prSet>
      <dgm:spPr/>
    </dgm:pt>
    <dgm:pt modelId="{25CABFC6-D0BB-9343-8A98-E0F4E23A604F}" type="pres">
      <dgm:prSet presAssocID="{BBBA0491-BB30-4462-985A-A55E7D2ADD93}" presName="FiveNodes_4_text" presStyleLbl="node1" presStyleIdx="4" presStyleCnt="5">
        <dgm:presLayoutVars>
          <dgm:bulletEnabled val="1"/>
        </dgm:presLayoutVars>
      </dgm:prSet>
      <dgm:spPr/>
    </dgm:pt>
    <dgm:pt modelId="{E5540807-E685-3947-9171-C0997C510603}" type="pres">
      <dgm:prSet presAssocID="{BBBA0491-BB30-4462-985A-A55E7D2ADD93}" presName="FiveNodes_5_text" presStyleLbl="node1" presStyleIdx="4" presStyleCnt="5">
        <dgm:presLayoutVars>
          <dgm:bulletEnabled val="1"/>
        </dgm:presLayoutVars>
      </dgm:prSet>
      <dgm:spPr/>
    </dgm:pt>
  </dgm:ptLst>
  <dgm:cxnLst>
    <dgm:cxn modelId="{7C496707-172D-6843-AF4B-1E247DBFF61D}" type="presOf" srcId="{44C32AE3-07AE-4994-A86E-AFD326F883C5}" destId="{E5540807-E685-3947-9171-C0997C510603}" srcOrd="1" destOrd="0" presId="urn:microsoft.com/office/officeart/2005/8/layout/vProcess5"/>
    <dgm:cxn modelId="{767AF70C-CE87-924D-9A9B-D42350D5EAD4}" type="presOf" srcId="{219E1DF9-8545-4A20-A49E-BB02AB55BE85}" destId="{E0D77EEF-57E9-A642-B2F1-3CB0F2BCA9AF}" srcOrd="0" destOrd="0" presId="urn:microsoft.com/office/officeart/2005/8/layout/vProcess5"/>
    <dgm:cxn modelId="{A66F1A1C-2261-4640-98FE-E392D26E5057}" type="presOf" srcId="{348971A2-D133-414C-9065-D3CFFF9605F0}" destId="{94872E51-4533-F144-8793-092AA68B3E8C}" srcOrd="1" destOrd="0" presId="urn:microsoft.com/office/officeart/2005/8/layout/vProcess5"/>
    <dgm:cxn modelId="{31F27823-0C79-401C-BBBE-941E4680A830}" srcId="{BBBA0491-BB30-4462-985A-A55E7D2ADD93}" destId="{348971A2-D133-414C-9065-D3CFFF9605F0}" srcOrd="2" destOrd="0" parTransId="{41C2A113-1368-4BD8-8E56-DDB356A82F10}" sibTransId="{F0BE07B0-EA3E-4F6F-B3BC-9B3428793A4A}"/>
    <dgm:cxn modelId="{4AF6A02E-4D16-4489-8E74-F9FEBEA1E764}" srcId="{BBBA0491-BB30-4462-985A-A55E7D2ADD93}" destId="{41C0F8EC-A770-4508-B716-95ADB8F54907}" srcOrd="0" destOrd="0" parTransId="{7F413CB9-E69F-45DB-AAF2-B0C62DA87CF2}" sibTransId="{219E1DF9-8545-4A20-A49E-BB02AB55BE85}"/>
    <dgm:cxn modelId="{F071A72E-A7CA-4335-8EC7-4365DCABB224}" srcId="{BBBA0491-BB30-4462-985A-A55E7D2ADD93}" destId="{00E127E0-B323-4D59-919B-C55A7EA26309}" srcOrd="1" destOrd="0" parTransId="{D95BF9AD-B240-4A50-9103-BDCECD0407A2}" sibTransId="{E2FFA7A2-0907-4760-9004-D34297712096}"/>
    <dgm:cxn modelId="{44EA2138-10CA-4840-9343-5B315656BD75}" srcId="{BBBA0491-BB30-4462-985A-A55E7D2ADD93}" destId="{44C32AE3-07AE-4994-A86E-AFD326F883C5}" srcOrd="4" destOrd="0" parTransId="{4B4D4CC6-96CE-44A1-889C-0907F12E9D89}" sibTransId="{F49A394B-6873-4983-B808-3E94945E644D}"/>
    <dgm:cxn modelId="{CE3B4E4D-8475-7447-AFB4-2906E49DA82B}" type="presOf" srcId="{00E127E0-B323-4D59-919B-C55A7EA26309}" destId="{2A41EB53-DE72-9F43-88D6-E4B367D014F1}" srcOrd="0" destOrd="0" presId="urn:microsoft.com/office/officeart/2005/8/layout/vProcess5"/>
    <dgm:cxn modelId="{0C2C836B-A829-E54F-BC74-D9165C803DDC}" type="presOf" srcId="{44C32AE3-07AE-4994-A86E-AFD326F883C5}" destId="{EAB2B0C2-D108-8D46-90DF-227CFDE6D783}" srcOrd="0" destOrd="0" presId="urn:microsoft.com/office/officeart/2005/8/layout/vProcess5"/>
    <dgm:cxn modelId="{37CCE46D-0312-8142-932F-E88D182B6347}" type="presOf" srcId="{E2FFA7A2-0907-4760-9004-D34297712096}" destId="{7879A621-E6B6-CA43-8711-CAF41617C6A0}" srcOrd="0" destOrd="0" presId="urn:microsoft.com/office/officeart/2005/8/layout/vProcess5"/>
    <dgm:cxn modelId="{565CE679-596F-1640-9507-79D61FD6034F}" type="presOf" srcId="{41C0F8EC-A770-4508-B716-95ADB8F54907}" destId="{E9D944B7-3148-8E4B-8838-6EA70B385976}" srcOrd="0" destOrd="0" presId="urn:microsoft.com/office/officeart/2005/8/layout/vProcess5"/>
    <dgm:cxn modelId="{51C8FC79-7C55-A34B-9A3A-9FC0B1E011D9}" type="presOf" srcId="{BBBA0491-BB30-4462-985A-A55E7D2ADD93}" destId="{7C2967A5-236B-774E-B573-8AAB73B68A8D}" srcOrd="0" destOrd="0" presId="urn:microsoft.com/office/officeart/2005/8/layout/vProcess5"/>
    <dgm:cxn modelId="{8F07D386-CE1D-2A43-9599-340941EA836D}" type="presOf" srcId="{9E086AAC-094A-4BAC-92CE-58782A8303B9}" destId="{9624A16C-0888-F243-98B7-FF7FE7378AF9}" srcOrd="0" destOrd="0" presId="urn:microsoft.com/office/officeart/2005/8/layout/vProcess5"/>
    <dgm:cxn modelId="{9A345A8B-8B9C-4E37-8F1F-D121EB9052F2}" srcId="{BBBA0491-BB30-4462-985A-A55E7D2ADD93}" destId="{9E086AAC-094A-4BAC-92CE-58782A8303B9}" srcOrd="3" destOrd="0" parTransId="{C664AB47-AFD5-4802-B80C-8D41C4846B88}" sibTransId="{22C1F23D-96DB-456E-9984-0D3BEB9C6872}"/>
    <dgm:cxn modelId="{9802348D-30B4-CD4C-9D8B-2D00E7D109E9}" type="presOf" srcId="{41C0F8EC-A770-4508-B716-95ADB8F54907}" destId="{81423F37-6FCD-9C4D-A70D-86B974F72E8B}" srcOrd="1" destOrd="0" presId="urn:microsoft.com/office/officeart/2005/8/layout/vProcess5"/>
    <dgm:cxn modelId="{5BA009A1-D8D3-1B48-8971-DEA5B62B2B9F}" type="presOf" srcId="{F0BE07B0-EA3E-4F6F-B3BC-9B3428793A4A}" destId="{A637CDD6-6EF0-1B4F-BE34-96842841ADC4}" srcOrd="0" destOrd="0" presId="urn:microsoft.com/office/officeart/2005/8/layout/vProcess5"/>
    <dgm:cxn modelId="{6332FAAE-F925-3D46-B371-67247D2AA8FF}" type="presOf" srcId="{00E127E0-B323-4D59-919B-C55A7EA26309}" destId="{ACD9C3D7-9819-0D44-A4D6-CB723D736D88}" srcOrd="1" destOrd="0" presId="urn:microsoft.com/office/officeart/2005/8/layout/vProcess5"/>
    <dgm:cxn modelId="{618126BA-A7A3-2A41-9BAE-CBFC8A7CE42C}" type="presOf" srcId="{9E086AAC-094A-4BAC-92CE-58782A8303B9}" destId="{25CABFC6-D0BB-9343-8A98-E0F4E23A604F}" srcOrd="1" destOrd="0" presId="urn:microsoft.com/office/officeart/2005/8/layout/vProcess5"/>
    <dgm:cxn modelId="{BD1415DA-9369-9E4C-BE51-DF073DD45CFD}" type="presOf" srcId="{22C1F23D-96DB-456E-9984-0D3BEB9C6872}" destId="{1FD616DB-BABD-814D-A9F7-FE340B1EC584}" srcOrd="0" destOrd="0" presId="urn:microsoft.com/office/officeart/2005/8/layout/vProcess5"/>
    <dgm:cxn modelId="{403287DD-D010-2A4E-AF7F-26C67FE89FCE}" type="presOf" srcId="{348971A2-D133-414C-9065-D3CFFF9605F0}" destId="{E231ABAF-3F63-D944-A6EC-B30AC8547310}" srcOrd="0" destOrd="0" presId="urn:microsoft.com/office/officeart/2005/8/layout/vProcess5"/>
    <dgm:cxn modelId="{4C34A617-F26F-AB4C-812A-695C25ABB36A}" type="presParOf" srcId="{7C2967A5-236B-774E-B573-8AAB73B68A8D}" destId="{D9D2AF8F-F33E-8945-8DF0-2848F8FE8DA3}" srcOrd="0" destOrd="0" presId="urn:microsoft.com/office/officeart/2005/8/layout/vProcess5"/>
    <dgm:cxn modelId="{79BA4C8B-C990-5A41-A3B1-75E6273CB72F}" type="presParOf" srcId="{7C2967A5-236B-774E-B573-8AAB73B68A8D}" destId="{E9D944B7-3148-8E4B-8838-6EA70B385976}" srcOrd="1" destOrd="0" presId="urn:microsoft.com/office/officeart/2005/8/layout/vProcess5"/>
    <dgm:cxn modelId="{6A8F812A-F79B-7E40-A425-FC9099AEF343}" type="presParOf" srcId="{7C2967A5-236B-774E-B573-8AAB73B68A8D}" destId="{2A41EB53-DE72-9F43-88D6-E4B367D014F1}" srcOrd="2" destOrd="0" presId="urn:microsoft.com/office/officeart/2005/8/layout/vProcess5"/>
    <dgm:cxn modelId="{A4643447-0A83-744F-B66E-79FA219C3A0B}" type="presParOf" srcId="{7C2967A5-236B-774E-B573-8AAB73B68A8D}" destId="{E231ABAF-3F63-D944-A6EC-B30AC8547310}" srcOrd="3" destOrd="0" presId="urn:microsoft.com/office/officeart/2005/8/layout/vProcess5"/>
    <dgm:cxn modelId="{D1FD36F5-3B02-E84E-A8AD-2B5D790E6579}" type="presParOf" srcId="{7C2967A5-236B-774E-B573-8AAB73B68A8D}" destId="{9624A16C-0888-F243-98B7-FF7FE7378AF9}" srcOrd="4" destOrd="0" presId="urn:microsoft.com/office/officeart/2005/8/layout/vProcess5"/>
    <dgm:cxn modelId="{D932E3B3-DA42-624E-A436-83BC11FCA81D}" type="presParOf" srcId="{7C2967A5-236B-774E-B573-8AAB73B68A8D}" destId="{EAB2B0C2-D108-8D46-90DF-227CFDE6D783}" srcOrd="5" destOrd="0" presId="urn:microsoft.com/office/officeart/2005/8/layout/vProcess5"/>
    <dgm:cxn modelId="{E6F4782B-9D38-2E46-9496-DAAA98D638C0}" type="presParOf" srcId="{7C2967A5-236B-774E-B573-8AAB73B68A8D}" destId="{E0D77EEF-57E9-A642-B2F1-3CB0F2BCA9AF}" srcOrd="6" destOrd="0" presId="urn:microsoft.com/office/officeart/2005/8/layout/vProcess5"/>
    <dgm:cxn modelId="{6D6CEB9C-13D0-8843-8FF3-D017C547703C}" type="presParOf" srcId="{7C2967A5-236B-774E-B573-8AAB73B68A8D}" destId="{7879A621-E6B6-CA43-8711-CAF41617C6A0}" srcOrd="7" destOrd="0" presId="urn:microsoft.com/office/officeart/2005/8/layout/vProcess5"/>
    <dgm:cxn modelId="{E8330469-2400-D24A-A839-9E78EC0BFB6B}" type="presParOf" srcId="{7C2967A5-236B-774E-B573-8AAB73B68A8D}" destId="{A637CDD6-6EF0-1B4F-BE34-96842841ADC4}" srcOrd="8" destOrd="0" presId="urn:microsoft.com/office/officeart/2005/8/layout/vProcess5"/>
    <dgm:cxn modelId="{1A03789F-96F6-6D4A-AE34-3DF3AC06F9B2}" type="presParOf" srcId="{7C2967A5-236B-774E-B573-8AAB73B68A8D}" destId="{1FD616DB-BABD-814D-A9F7-FE340B1EC584}" srcOrd="9" destOrd="0" presId="urn:microsoft.com/office/officeart/2005/8/layout/vProcess5"/>
    <dgm:cxn modelId="{33AC24C8-EB64-DC40-AFB8-145314CC0407}" type="presParOf" srcId="{7C2967A5-236B-774E-B573-8AAB73B68A8D}" destId="{81423F37-6FCD-9C4D-A70D-86B974F72E8B}" srcOrd="10" destOrd="0" presId="urn:microsoft.com/office/officeart/2005/8/layout/vProcess5"/>
    <dgm:cxn modelId="{7D4FFB5F-11EB-0244-A8BC-AC8BACBC3370}" type="presParOf" srcId="{7C2967A5-236B-774E-B573-8AAB73B68A8D}" destId="{ACD9C3D7-9819-0D44-A4D6-CB723D736D88}" srcOrd="11" destOrd="0" presId="urn:microsoft.com/office/officeart/2005/8/layout/vProcess5"/>
    <dgm:cxn modelId="{217777C9-CA7E-5348-A2A0-CC449E6F778D}" type="presParOf" srcId="{7C2967A5-236B-774E-B573-8AAB73B68A8D}" destId="{94872E51-4533-F144-8793-092AA68B3E8C}" srcOrd="12" destOrd="0" presId="urn:microsoft.com/office/officeart/2005/8/layout/vProcess5"/>
    <dgm:cxn modelId="{4A8E52F1-6E82-6F4D-AC7F-05F59F81A61E}" type="presParOf" srcId="{7C2967A5-236B-774E-B573-8AAB73B68A8D}" destId="{25CABFC6-D0BB-9343-8A98-E0F4E23A604F}" srcOrd="13" destOrd="0" presId="urn:microsoft.com/office/officeart/2005/8/layout/vProcess5"/>
    <dgm:cxn modelId="{2694E0E6-4751-B742-BB08-9E92FBFA47DF}" type="presParOf" srcId="{7C2967A5-236B-774E-B573-8AAB73B68A8D}" destId="{E5540807-E685-3947-9171-C0997C51060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B921DC-4C49-48E6-BF66-9B7C87B02C7B}" type="doc">
      <dgm:prSet loTypeId="urn:microsoft.com/office/officeart/2016/7/layout/LinearBlockProcessNumbered" loCatId="process" qsTypeId="urn:microsoft.com/office/officeart/2005/8/quickstyle/simple1" qsCatId="simple" csTypeId="urn:microsoft.com/office/officeart/2005/8/colors/accent3_2" csCatId="accent3"/>
      <dgm:spPr/>
      <dgm:t>
        <a:bodyPr/>
        <a:lstStyle/>
        <a:p>
          <a:endParaRPr lang="en-US"/>
        </a:p>
      </dgm:t>
    </dgm:pt>
    <dgm:pt modelId="{9FE22C73-78C6-4F99-B257-89B71037D3C2}">
      <dgm:prSet/>
      <dgm:spPr/>
      <dgm:t>
        <a:bodyPr/>
        <a:lstStyle/>
        <a:p>
          <a:r>
            <a:rPr lang="en-US" b="0" i="0"/>
            <a:t>A lock allows only one thread to enter the part that's locked and the lock is not shared with any other processes.</a:t>
          </a:r>
          <a:endParaRPr lang="en-US"/>
        </a:p>
      </dgm:t>
    </dgm:pt>
    <dgm:pt modelId="{E1FEEE58-4191-4D48-BF44-25D9EBE3E334}" type="parTrans" cxnId="{E2717A71-0D07-4654-A177-5B6023030F79}">
      <dgm:prSet/>
      <dgm:spPr/>
      <dgm:t>
        <a:bodyPr/>
        <a:lstStyle/>
        <a:p>
          <a:endParaRPr lang="en-US"/>
        </a:p>
      </dgm:t>
    </dgm:pt>
    <dgm:pt modelId="{E07743D3-7DDF-4BCC-BDCE-53A30C21CC2E}" type="sibTrans" cxnId="{E2717A71-0D07-4654-A177-5B6023030F79}">
      <dgm:prSet phldrT="01" phldr="0"/>
      <dgm:spPr/>
      <dgm:t>
        <a:bodyPr/>
        <a:lstStyle/>
        <a:p>
          <a:r>
            <a:rPr lang="en-US"/>
            <a:t>01</a:t>
          </a:r>
        </a:p>
      </dgm:t>
    </dgm:pt>
    <dgm:pt modelId="{5F674542-652A-466C-BE25-6B02B93F56D4}">
      <dgm:prSet/>
      <dgm:spPr/>
      <dgm:t>
        <a:bodyPr/>
        <a:lstStyle/>
        <a:p>
          <a:r>
            <a:rPr lang="en-US" b="0" i="0"/>
            <a:t>A mutex is the same as a lock but it can be system wide (shared by multiple processes).</a:t>
          </a:r>
          <a:endParaRPr lang="en-US"/>
        </a:p>
      </dgm:t>
    </dgm:pt>
    <dgm:pt modelId="{3B02113B-5497-4C3E-A443-E8D3C05ED016}" type="parTrans" cxnId="{330730FA-8691-4E27-916B-FEA08D369BD0}">
      <dgm:prSet/>
      <dgm:spPr/>
      <dgm:t>
        <a:bodyPr/>
        <a:lstStyle/>
        <a:p>
          <a:endParaRPr lang="en-US"/>
        </a:p>
      </dgm:t>
    </dgm:pt>
    <dgm:pt modelId="{6DC100D8-73D8-40DD-81A4-0E7E28A3FF9C}" type="sibTrans" cxnId="{330730FA-8691-4E27-916B-FEA08D369BD0}">
      <dgm:prSet phldrT="02" phldr="0"/>
      <dgm:spPr/>
      <dgm:t>
        <a:bodyPr/>
        <a:lstStyle/>
        <a:p>
          <a:r>
            <a:rPr lang="en-US"/>
            <a:t>02</a:t>
          </a:r>
        </a:p>
      </dgm:t>
    </dgm:pt>
    <dgm:pt modelId="{8DC16AC0-0965-4B32-A079-30CD3425B086}">
      <dgm:prSet/>
      <dgm:spPr/>
      <dgm:t>
        <a:bodyPr/>
        <a:lstStyle/>
        <a:p>
          <a:r>
            <a:rPr lang="en-US" b="0" i="0"/>
            <a:t>A </a:t>
          </a:r>
          <a:r>
            <a:rPr lang="en-US" b="0" i="0" u="sng">
              <a:hlinkClick xmlns:r="http://schemas.openxmlformats.org/officeDocument/2006/relationships" r:id="rId1"/>
            </a:rPr>
            <a:t>semaphore</a:t>
          </a:r>
          <a:r>
            <a:rPr lang="en-US" b="0" i="0"/>
            <a:t> does the same as a mutex but allows x number of threads to enter, this can be used for example to limit the number of cpu, io or ram intensive tasks running at the same time.</a:t>
          </a:r>
          <a:endParaRPr lang="en-US"/>
        </a:p>
      </dgm:t>
    </dgm:pt>
    <dgm:pt modelId="{BCA930F4-55D4-483F-A61F-7B476A095ECA}" type="parTrans" cxnId="{16DA0937-0733-4D27-8ECE-881FD08CAA71}">
      <dgm:prSet/>
      <dgm:spPr/>
      <dgm:t>
        <a:bodyPr/>
        <a:lstStyle/>
        <a:p>
          <a:endParaRPr lang="en-US"/>
        </a:p>
      </dgm:t>
    </dgm:pt>
    <dgm:pt modelId="{9D7F10B9-84B4-4A7B-AB9B-C19CD81FCD7E}" type="sibTrans" cxnId="{16DA0937-0733-4D27-8ECE-881FD08CAA71}">
      <dgm:prSet phldrT="03" phldr="0"/>
      <dgm:spPr/>
      <dgm:t>
        <a:bodyPr/>
        <a:lstStyle/>
        <a:p>
          <a:r>
            <a:rPr lang="en-US"/>
            <a:t>03</a:t>
          </a:r>
        </a:p>
      </dgm:t>
    </dgm:pt>
    <dgm:pt modelId="{261A66A0-95B2-8D4E-85A4-162CB7B78882}" type="pres">
      <dgm:prSet presAssocID="{57B921DC-4C49-48E6-BF66-9B7C87B02C7B}" presName="Name0" presStyleCnt="0">
        <dgm:presLayoutVars>
          <dgm:animLvl val="lvl"/>
          <dgm:resizeHandles val="exact"/>
        </dgm:presLayoutVars>
      </dgm:prSet>
      <dgm:spPr/>
    </dgm:pt>
    <dgm:pt modelId="{91B670DA-161C-D149-8156-F72EB411E099}" type="pres">
      <dgm:prSet presAssocID="{9FE22C73-78C6-4F99-B257-89B71037D3C2}" presName="compositeNode" presStyleCnt="0">
        <dgm:presLayoutVars>
          <dgm:bulletEnabled val="1"/>
        </dgm:presLayoutVars>
      </dgm:prSet>
      <dgm:spPr/>
    </dgm:pt>
    <dgm:pt modelId="{6AEEFAA8-52E5-2E46-A340-EB8E199175C9}" type="pres">
      <dgm:prSet presAssocID="{9FE22C73-78C6-4F99-B257-89B71037D3C2}" presName="bgRect" presStyleLbl="alignNode1" presStyleIdx="0" presStyleCnt="3"/>
      <dgm:spPr/>
    </dgm:pt>
    <dgm:pt modelId="{5FF14C45-2CD8-AC48-940B-C48D24A161D7}" type="pres">
      <dgm:prSet presAssocID="{E07743D3-7DDF-4BCC-BDCE-53A30C21CC2E}" presName="sibTransNodeRect" presStyleLbl="alignNode1" presStyleIdx="0" presStyleCnt="3">
        <dgm:presLayoutVars>
          <dgm:chMax val="0"/>
          <dgm:bulletEnabled val="1"/>
        </dgm:presLayoutVars>
      </dgm:prSet>
      <dgm:spPr/>
    </dgm:pt>
    <dgm:pt modelId="{71D3B184-64E9-F540-B361-2F5D038E06FE}" type="pres">
      <dgm:prSet presAssocID="{9FE22C73-78C6-4F99-B257-89B71037D3C2}" presName="nodeRect" presStyleLbl="alignNode1" presStyleIdx="0" presStyleCnt="3">
        <dgm:presLayoutVars>
          <dgm:bulletEnabled val="1"/>
        </dgm:presLayoutVars>
      </dgm:prSet>
      <dgm:spPr/>
    </dgm:pt>
    <dgm:pt modelId="{90D3A63C-7FC8-FC4C-90DE-619FDD73BD53}" type="pres">
      <dgm:prSet presAssocID="{E07743D3-7DDF-4BCC-BDCE-53A30C21CC2E}" presName="sibTrans" presStyleCnt="0"/>
      <dgm:spPr/>
    </dgm:pt>
    <dgm:pt modelId="{60D2ABDC-524A-524A-B65F-1D1CE53A62B7}" type="pres">
      <dgm:prSet presAssocID="{5F674542-652A-466C-BE25-6B02B93F56D4}" presName="compositeNode" presStyleCnt="0">
        <dgm:presLayoutVars>
          <dgm:bulletEnabled val="1"/>
        </dgm:presLayoutVars>
      </dgm:prSet>
      <dgm:spPr/>
    </dgm:pt>
    <dgm:pt modelId="{A9E33158-B1E6-1744-95E5-FF999701C1EB}" type="pres">
      <dgm:prSet presAssocID="{5F674542-652A-466C-BE25-6B02B93F56D4}" presName="bgRect" presStyleLbl="alignNode1" presStyleIdx="1" presStyleCnt="3"/>
      <dgm:spPr/>
    </dgm:pt>
    <dgm:pt modelId="{947E39E9-02BF-A34C-B852-1C1F7A242120}" type="pres">
      <dgm:prSet presAssocID="{6DC100D8-73D8-40DD-81A4-0E7E28A3FF9C}" presName="sibTransNodeRect" presStyleLbl="alignNode1" presStyleIdx="1" presStyleCnt="3">
        <dgm:presLayoutVars>
          <dgm:chMax val="0"/>
          <dgm:bulletEnabled val="1"/>
        </dgm:presLayoutVars>
      </dgm:prSet>
      <dgm:spPr/>
    </dgm:pt>
    <dgm:pt modelId="{74B251A3-FB6C-5A40-A308-F2A6D2F75914}" type="pres">
      <dgm:prSet presAssocID="{5F674542-652A-466C-BE25-6B02B93F56D4}" presName="nodeRect" presStyleLbl="alignNode1" presStyleIdx="1" presStyleCnt="3">
        <dgm:presLayoutVars>
          <dgm:bulletEnabled val="1"/>
        </dgm:presLayoutVars>
      </dgm:prSet>
      <dgm:spPr/>
    </dgm:pt>
    <dgm:pt modelId="{44A9D0E4-A481-924A-B66F-414EE2D220B4}" type="pres">
      <dgm:prSet presAssocID="{6DC100D8-73D8-40DD-81A4-0E7E28A3FF9C}" presName="sibTrans" presStyleCnt="0"/>
      <dgm:spPr/>
    </dgm:pt>
    <dgm:pt modelId="{D615A471-5EA2-484B-BC09-B857FA909F61}" type="pres">
      <dgm:prSet presAssocID="{8DC16AC0-0965-4B32-A079-30CD3425B086}" presName="compositeNode" presStyleCnt="0">
        <dgm:presLayoutVars>
          <dgm:bulletEnabled val="1"/>
        </dgm:presLayoutVars>
      </dgm:prSet>
      <dgm:spPr/>
    </dgm:pt>
    <dgm:pt modelId="{B4E28683-F3C5-2245-A255-C41317963083}" type="pres">
      <dgm:prSet presAssocID="{8DC16AC0-0965-4B32-A079-30CD3425B086}" presName="bgRect" presStyleLbl="alignNode1" presStyleIdx="2" presStyleCnt="3"/>
      <dgm:spPr/>
    </dgm:pt>
    <dgm:pt modelId="{49DD72F5-F1E7-D343-8329-37038D658008}" type="pres">
      <dgm:prSet presAssocID="{9D7F10B9-84B4-4A7B-AB9B-C19CD81FCD7E}" presName="sibTransNodeRect" presStyleLbl="alignNode1" presStyleIdx="2" presStyleCnt="3">
        <dgm:presLayoutVars>
          <dgm:chMax val="0"/>
          <dgm:bulletEnabled val="1"/>
        </dgm:presLayoutVars>
      </dgm:prSet>
      <dgm:spPr/>
    </dgm:pt>
    <dgm:pt modelId="{A0F1EC63-9537-3049-9B6F-2E4BB837B45E}" type="pres">
      <dgm:prSet presAssocID="{8DC16AC0-0965-4B32-A079-30CD3425B086}" presName="nodeRect" presStyleLbl="alignNode1" presStyleIdx="2" presStyleCnt="3">
        <dgm:presLayoutVars>
          <dgm:bulletEnabled val="1"/>
        </dgm:presLayoutVars>
      </dgm:prSet>
      <dgm:spPr/>
    </dgm:pt>
  </dgm:ptLst>
  <dgm:cxnLst>
    <dgm:cxn modelId="{B9E1C021-A2ED-8E4D-916B-E3B2A9FF4556}" type="presOf" srcId="{8DC16AC0-0965-4B32-A079-30CD3425B086}" destId="{B4E28683-F3C5-2245-A255-C41317963083}" srcOrd="0" destOrd="0" presId="urn:microsoft.com/office/officeart/2016/7/layout/LinearBlockProcessNumbered"/>
    <dgm:cxn modelId="{F550E923-3F6F-5945-81A3-998F29CDFB9D}" type="presOf" srcId="{57B921DC-4C49-48E6-BF66-9B7C87B02C7B}" destId="{261A66A0-95B2-8D4E-85A4-162CB7B78882}" srcOrd="0" destOrd="0" presId="urn:microsoft.com/office/officeart/2016/7/layout/LinearBlockProcessNumbered"/>
    <dgm:cxn modelId="{7A831D28-A227-FF4A-BFF1-69D1EF5A05AB}" type="presOf" srcId="{9FE22C73-78C6-4F99-B257-89B71037D3C2}" destId="{6AEEFAA8-52E5-2E46-A340-EB8E199175C9}" srcOrd="0" destOrd="0" presId="urn:microsoft.com/office/officeart/2016/7/layout/LinearBlockProcessNumbered"/>
    <dgm:cxn modelId="{BB59112C-4322-DC4F-AF69-9777FD68A6D1}" type="presOf" srcId="{9D7F10B9-84B4-4A7B-AB9B-C19CD81FCD7E}" destId="{49DD72F5-F1E7-D343-8329-37038D658008}" srcOrd="0" destOrd="0" presId="urn:microsoft.com/office/officeart/2016/7/layout/LinearBlockProcessNumbered"/>
    <dgm:cxn modelId="{37F8EA2D-9366-EC4D-B478-8DF9B74C2AC4}" type="presOf" srcId="{5F674542-652A-466C-BE25-6B02B93F56D4}" destId="{74B251A3-FB6C-5A40-A308-F2A6D2F75914}" srcOrd="1" destOrd="0" presId="urn:microsoft.com/office/officeart/2016/7/layout/LinearBlockProcessNumbered"/>
    <dgm:cxn modelId="{53CC0A33-6263-3E4A-ABC4-D7FDB2F920CA}" type="presOf" srcId="{6DC100D8-73D8-40DD-81A4-0E7E28A3FF9C}" destId="{947E39E9-02BF-A34C-B852-1C1F7A242120}" srcOrd="0" destOrd="0" presId="urn:microsoft.com/office/officeart/2016/7/layout/LinearBlockProcessNumbered"/>
    <dgm:cxn modelId="{16DA0937-0733-4D27-8ECE-881FD08CAA71}" srcId="{57B921DC-4C49-48E6-BF66-9B7C87B02C7B}" destId="{8DC16AC0-0965-4B32-A079-30CD3425B086}" srcOrd="2" destOrd="0" parTransId="{BCA930F4-55D4-483F-A61F-7B476A095ECA}" sibTransId="{9D7F10B9-84B4-4A7B-AB9B-C19CD81FCD7E}"/>
    <dgm:cxn modelId="{A273DF51-14A7-F046-AE86-5C6BB073C590}" type="presOf" srcId="{8DC16AC0-0965-4B32-A079-30CD3425B086}" destId="{A0F1EC63-9537-3049-9B6F-2E4BB837B45E}" srcOrd="1" destOrd="0" presId="urn:microsoft.com/office/officeart/2016/7/layout/LinearBlockProcessNumbered"/>
    <dgm:cxn modelId="{8FFE4566-0184-4C48-BCC1-59A3A932F46D}" type="presOf" srcId="{5F674542-652A-466C-BE25-6B02B93F56D4}" destId="{A9E33158-B1E6-1744-95E5-FF999701C1EB}" srcOrd="0" destOrd="0" presId="urn:microsoft.com/office/officeart/2016/7/layout/LinearBlockProcessNumbered"/>
    <dgm:cxn modelId="{E2717A71-0D07-4654-A177-5B6023030F79}" srcId="{57B921DC-4C49-48E6-BF66-9B7C87B02C7B}" destId="{9FE22C73-78C6-4F99-B257-89B71037D3C2}" srcOrd="0" destOrd="0" parTransId="{E1FEEE58-4191-4D48-BF44-25D9EBE3E334}" sibTransId="{E07743D3-7DDF-4BCC-BDCE-53A30C21CC2E}"/>
    <dgm:cxn modelId="{25B63078-C945-6B47-B757-BA78C78CE151}" type="presOf" srcId="{E07743D3-7DDF-4BCC-BDCE-53A30C21CC2E}" destId="{5FF14C45-2CD8-AC48-940B-C48D24A161D7}" srcOrd="0" destOrd="0" presId="urn:microsoft.com/office/officeart/2016/7/layout/LinearBlockProcessNumbered"/>
    <dgm:cxn modelId="{1A0D3B96-E855-4B41-809D-0FED38EB672A}" type="presOf" srcId="{9FE22C73-78C6-4F99-B257-89B71037D3C2}" destId="{71D3B184-64E9-F540-B361-2F5D038E06FE}" srcOrd="1" destOrd="0" presId="urn:microsoft.com/office/officeart/2016/7/layout/LinearBlockProcessNumbered"/>
    <dgm:cxn modelId="{330730FA-8691-4E27-916B-FEA08D369BD0}" srcId="{57B921DC-4C49-48E6-BF66-9B7C87B02C7B}" destId="{5F674542-652A-466C-BE25-6B02B93F56D4}" srcOrd="1" destOrd="0" parTransId="{3B02113B-5497-4C3E-A443-E8D3C05ED016}" sibTransId="{6DC100D8-73D8-40DD-81A4-0E7E28A3FF9C}"/>
    <dgm:cxn modelId="{230C5A03-573F-F046-AEED-8C87B1D9A1DC}" type="presParOf" srcId="{261A66A0-95B2-8D4E-85A4-162CB7B78882}" destId="{91B670DA-161C-D149-8156-F72EB411E099}" srcOrd="0" destOrd="0" presId="urn:microsoft.com/office/officeart/2016/7/layout/LinearBlockProcessNumbered"/>
    <dgm:cxn modelId="{A6F2FFCE-44E2-F748-913E-DF6E5035F5D1}" type="presParOf" srcId="{91B670DA-161C-D149-8156-F72EB411E099}" destId="{6AEEFAA8-52E5-2E46-A340-EB8E199175C9}" srcOrd="0" destOrd="0" presId="urn:microsoft.com/office/officeart/2016/7/layout/LinearBlockProcessNumbered"/>
    <dgm:cxn modelId="{0FD67D6E-36DD-714A-B83C-91C4E872365A}" type="presParOf" srcId="{91B670DA-161C-D149-8156-F72EB411E099}" destId="{5FF14C45-2CD8-AC48-940B-C48D24A161D7}" srcOrd="1" destOrd="0" presId="urn:microsoft.com/office/officeart/2016/7/layout/LinearBlockProcessNumbered"/>
    <dgm:cxn modelId="{2351D8EB-B048-B340-B12D-6C246480C444}" type="presParOf" srcId="{91B670DA-161C-D149-8156-F72EB411E099}" destId="{71D3B184-64E9-F540-B361-2F5D038E06FE}" srcOrd="2" destOrd="0" presId="urn:microsoft.com/office/officeart/2016/7/layout/LinearBlockProcessNumbered"/>
    <dgm:cxn modelId="{1345A868-A5D3-604B-81BF-CB0DFE9409B3}" type="presParOf" srcId="{261A66A0-95B2-8D4E-85A4-162CB7B78882}" destId="{90D3A63C-7FC8-FC4C-90DE-619FDD73BD53}" srcOrd="1" destOrd="0" presId="urn:microsoft.com/office/officeart/2016/7/layout/LinearBlockProcessNumbered"/>
    <dgm:cxn modelId="{D827A3AD-A713-7544-BA61-DB7A0F4F26A3}" type="presParOf" srcId="{261A66A0-95B2-8D4E-85A4-162CB7B78882}" destId="{60D2ABDC-524A-524A-B65F-1D1CE53A62B7}" srcOrd="2" destOrd="0" presId="urn:microsoft.com/office/officeart/2016/7/layout/LinearBlockProcessNumbered"/>
    <dgm:cxn modelId="{327F2764-3EF1-7D41-982C-A2613B0A3C76}" type="presParOf" srcId="{60D2ABDC-524A-524A-B65F-1D1CE53A62B7}" destId="{A9E33158-B1E6-1744-95E5-FF999701C1EB}" srcOrd="0" destOrd="0" presId="urn:microsoft.com/office/officeart/2016/7/layout/LinearBlockProcessNumbered"/>
    <dgm:cxn modelId="{35A22826-90CE-004D-A1CC-52D373CB668E}" type="presParOf" srcId="{60D2ABDC-524A-524A-B65F-1D1CE53A62B7}" destId="{947E39E9-02BF-A34C-B852-1C1F7A242120}" srcOrd="1" destOrd="0" presId="urn:microsoft.com/office/officeart/2016/7/layout/LinearBlockProcessNumbered"/>
    <dgm:cxn modelId="{B0F78A2A-8853-CE40-986D-5019F610AAA1}" type="presParOf" srcId="{60D2ABDC-524A-524A-B65F-1D1CE53A62B7}" destId="{74B251A3-FB6C-5A40-A308-F2A6D2F75914}" srcOrd="2" destOrd="0" presId="urn:microsoft.com/office/officeart/2016/7/layout/LinearBlockProcessNumbered"/>
    <dgm:cxn modelId="{B60FF874-5885-4A42-A283-8A596A60CD87}" type="presParOf" srcId="{261A66A0-95B2-8D4E-85A4-162CB7B78882}" destId="{44A9D0E4-A481-924A-B66F-414EE2D220B4}" srcOrd="3" destOrd="0" presId="urn:microsoft.com/office/officeart/2016/7/layout/LinearBlockProcessNumbered"/>
    <dgm:cxn modelId="{93CCCC56-62C0-5D43-B1AD-FAF3443BF77D}" type="presParOf" srcId="{261A66A0-95B2-8D4E-85A4-162CB7B78882}" destId="{D615A471-5EA2-484B-BC09-B857FA909F61}" srcOrd="4" destOrd="0" presId="urn:microsoft.com/office/officeart/2016/7/layout/LinearBlockProcessNumbered"/>
    <dgm:cxn modelId="{CDFE4037-57FF-AF40-A98C-217041A91E00}" type="presParOf" srcId="{D615A471-5EA2-484B-BC09-B857FA909F61}" destId="{B4E28683-F3C5-2245-A255-C41317963083}" srcOrd="0" destOrd="0" presId="urn:microsoft.com/office/officeart/2016/7/layout/LinearBlockProcessNumbered"/>
    <dgm:cxn modelId="{B0F90108-63F4-064D-BC6A-10AAAFE6DCA4}" type="presParOf" srcId="{D615A471-5EA2-484B-BC09-B857FA909F61}" destId="{49DD72F5-F1E7-D343-8329-37038D658008}" srcOrd="1" destOrd="0" presId="urn:microsoft.com/office/officeart/2016/7/layout/LinearBlockProcessNumbered"/>
    <dgm:cxn modelId="{0A9068B5-DEF8-6245-BBD6-5DABFE579855}" type="presParOf" srcId="{D615A471-5EA2-484B-BC09-B857FA909F61}" destId="{A0F1EC63-9537-3049-9B6F-2E4BB837B45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B3C3AA-5B52-4DD3-A93E-150ABE9E58E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010F9A4-7B8B-4845-9EFD-E4B5A0BD40EA}">
      <dgm:prSet/>
      <dgm:spPr/>
      <dgm:t>
        <a:bodyPr/>
        <a:lstStyle/>
        <a:p>
          <a:r>
            <a:rPr lang="en-US" b="0" i="0" dirty="0"/>
            <a:t>Immutable objects, like </a:t>
          </a:r>
          <a:r>
            <a:rPr lang="en-US" b="1" i="0" dirty="0"/>
            <a:t>primitive</a:t>
          </a:r>
          <a:r>
            <a:rPr lang="en-US" b="0" i="0" dirty="0"/>
            <a:t> values, </a:t>
          </a:r>
          <a:r>
            <a:rPr lang="en-US" b="1" i="0" u="sng" dirty="0"/>
            <a:t>cannot</a:t>
          </a:r>
          <a:r>
            <a:rPr lang="en-US" b="0" i="0" dirty="0"/>
            <a:t> be altered after creation, which leads to safer code by preventing accidental changes.</a:t>
          </a:r>
          <a:endParaRPr lang="en-US" dirty="0"/>
        </a:p>
      </dgm:t>
    </dgm:pt>
    <dgm:pt modelId="{5963277B-1D51-4AB6-BE12-C788E1E7608A}" type="parTrans" cxnId="{4932CA09-B1AB-4414-9E81-6C2A8DF7D93F}">
      <dgm:prSet/>
      <dgm:spPr/>
      <dgm:t>
        <a:bodyPr/>
        <a:lstStyle/>
        <a:p>
          <a:endParaRPr lang="en-US"/>
        </a:p>
      </dgm:t>
    </dgm:pt>
    <dgm:pt modelId="{45090981-30D3-424D-B856-BE10A3265B97}" type="sibTrans" cxnId="{4932CA09-B1AB-4414-9E81-6C2A8DF7D93F}">
      <dgm:prSet/>
      <dgm:spPr/>
      <dgm:t>
        <a:bodyPr/>
        <a:lstStyle/>
        <a:p>
          <a:endParaRPr lang="en-US"/>
        </a:p>
      </dgm:t>
    </dgm:pt>
    <dgm:pt modelId="{C2E53E2B-1DAD-499C-A72D-96B2F6FDC948}">
      <dgm:prSet/>
      <dgm:spPr/>
      <dgm:t>
        <a:bodyPr/>
        <a:lstStyle/>
        <a:p>
          <a:r>
            <a:rPr lang="en-US" b="0" i="0" dirty="0"/>
            <a:t>Examples of immutable values include undefined, </a:t>
          </a:r>
          <a:r>
            <a:rPr lang="en-US" b="1" i="0" dirty="0"/>
            <a:t>Boolean</a:t>
          </a:r>
          <a:r>
            <a:rPr lang="en-US" b="0" i="0" dirty="0"/>
            <a:t>, </a:t>
          </a:r>
          <a:r>
            <a:rPr lang="en-US" b="1" i="0" dirty="0"/>
            <a:t>Number</a:t>
          </a:r>
          <a:r>
            <a:rPr lang="en-US" b="0" i="0" dirty="0"/>
            <a:t>, </a:t>
          </a:r>
          <a:r>
            <a:rPr lang="en-US" b="1" i="0" dirty="0"/>
            <a:t>String</a:t>
          </a:r>
          <a:r>
            <a:rPr lang="en-US" b="0" i="0" dirty="0"/>
            <a:t>, </a:t>
          </a:r>
          <a:r>
            <a:rPr lang="en-US" b="1" i="0" dirty="0" err="1"/>
            <a:t>BigInt</a:t>
          </a:r>
          <a:r>
            <a:rPr lang="en-US" b="0" i="0" dirty="0"/>
            <a:t>, </a:t>
          </a:r>
          <a:r>
            <a:rPr lang="en-US" b="1" i="0" dirty="0"/>
            <a:t>Symbol</a:t>
          </a:r>
          <a:r>
            <a:rPr lang="en-US" b="0" i="0" dirty="0"/>
            <a:t>, and </a:t>
          </a:r>
          <a:r>
            <a:rPr lang="en-US" b="1" i="0" dirty="0"/>
            <a:t>null</a:t>
          </a:r>
          <a:r>
            <a:rPr lang="en-US" b="0" i="0" dirty="0"/>
            <a:t>, as they do not allow modification of their state.</a:t>
          </a:r>
          <a:endParaRPr lang="en-US" dirty="0"/>
        </a:p>
      </dgm:t>
    </dgm:pt>
    <dgm:pt modelId="{74CE7797-58E6-45DF-8516-ECC41D269038}" type="parTrans" cxnId="{EDD27F32-BBCD-42EB-AD72-09AF5E974A67}">
      <dgm:prSet/>
      <dgm:spPr/>
      <dgm:t>
        <a:bodyPr/>
        <a:lstStyle/>
        <a:p>
          <a:endParaRPr lang="en-US"/>
        </a:p>
      </dgm:t>
    </dgm:pt>
    <dgm:pt modelId="{381650E1-4C14-471E-8E2B-7F3A32333185}" type="sibTrans" cxnId="{EDD27F32-BBCD-42EB-AD72-09AF5E974A67}">
      <dgm:prSet/>
      <dgm:spPr/>
      <dgm:t>
        <a:bodyPr/>
        <a:lstStyle/>
        <a:p>
          <a:endParaRPr lang="en-US"/>
        </a:p>
      </dgm:t>
    </dgm:pt>
    <dgm:pt modelId="{E5888E0D-1053-4824-8566-3169C8CC4F41}">
      <dgm:prSet/>
      <dgm:spPr/>
      <dgm:t>
        <a:bodyPr/>
        <a:lstStyle/>
        <a:p>
          <a:r>
            <a:rPr lang="en-US" b="0" i="0" dirty="0"/>
            <a:t>The immutability of these primitives ensures that they can be </a:t>
          </a:r>
          <a:r>
            <a:rPr lang="en-US" b="1" i="0" dirty="0"/>
            <a:t>passed</a:t>
          </a:r>
          <a:r>
            <a:rPr lang="en-US" b="0" i="0" dirty="0"/>
            <a:t> around functions or threads without the risk of value changes, thus avoiding side effects.</a:t>
          </a:r>
          <a:endParaRPr lang="en-US" dirty="0"/>
        </a:p>
      </dgm:t>
    </dgm:pt>
    <dgm:pt modelId="{4F677C71-7E70-4A8D-88F6-FEB9A84F40BB}" type="parTrans" cxnId="{1C04ED39-8C96-43B2-B8C4-B47292E6B1F2}">
      <dgm:prSet/>
      <dgm:spPr/>
      <dgm:t>
        <a:bodyPr/>
        <a:lstStyle/>
        <a:p>
          <a:endParaRPr lang="en-US"/>
        </a:p>
      </dgm:t>
    </dgm:pt>
    <dgm:pt modelId="{0B042707-7DA3-4939-8095-0AC7225500ED}" type="sibTrans" cxnId="{1C04ED39-8C96-43B2-B8C4-B47292E6B1F2}">
      <dgm:prSet/>
      <dgm:spPr/>
      <dgm:t>
        <a:bodyPr/>
        <a:lstStyle/>
        <a:p>
          <a:endParaRPr lang="en-US"/>
        </a:p>
      </dgm:t>
    </dgm:pt>
    <dgm:pt modelId="{0E4804DE-DAC2-43DE-AD72-3016CB8D2CF9}">
      <dgm:prSet/>
      <dgm:spPr/>
      <dgm:t>
        <a:bodyPr/>
        <a:lstStyle/>
        <a:p>
          <a:r>
            <a:rPr lang="en-US" b="0" i="0" dirty="0"/>
            <a:t>Mutable objects, in contrast, such as </a:t>
          </a:r>
          <a:r>
            <a:rPr lang="en-US" b="1" i="0" dirty="0"/>
            <a:t>Object</a:t>
          </a:r>
          <a:r>
            <a:rPr lang="en-US" b="0" i="0" dirty="0"/>
            <a:t>, </a:t>
          </a:r>
          <a:r>
            <a:rPr lang="en-US" b="1" i="0" dirty="0"/>
            <a:t>Array</a:t>
          </a:r>
          <a:r>
            <a:rPr lang="en-US" b="0" i="0" dirty="0"/>
            <a:t>, </a:t>
          </a:r>
          <a:r>
            <a:rPr lang="en-US" b="1" i="0" dirty="0"/>
            <a:t>Map</a:t>
          </a:r>
          <a:r>
            <a:rPr lang="en-US" b="0" i="0" dirty="0"/>
            <a:t>, </a:t>
          </a:r>
          <a:r>
            <a:rPr lang="en-US" b="1" i="0" dirty="0"/>
            <a:t>Set</a:t>
          </a:r>
          <a:r>
            <a:rPr lang="en-US" b="0" i="0" dirty="0"/>
            <a:t>, </a:t>
          </a:r>
          <a:r>
            <a:rPr lang="en-US" b="1" i="0" dirty="0"/>
            <a:t>Date</a:t>
          </a:r>
          <a:r>
            <a:rPr lang="en-US" b="0" i="0" dirty="0"/>
            <a:t>, </a:t>
          </a:r>
          <a:r>
            <a:rPr lang="en-US" b="1" i="0" dirty="0"/>
            <a:t>Function</a:t>
          </a:r>
          <a:r>
            <a:rPr lang="en-US" b="0" i="0" dirty="0"/>
            <a:t>, and others created with the new keyword, </a:t>
          </a:r>
          <a:r>
            <a:rPr lang="en-US" b="1" i="0" u="sng" dirty="0"/>
            <a:t>can</a:t>
          </a:r>
          <a:r>
            <a:rPr lang="en-US" b="0" i="0" dirty="0"/>
            <a:t> have their state changed after creation.</a:t>
          </a:r>
          <a:endParaRPr lang="en-US" dirty="0"/>
        </a:p>
      </dgm:t>
    </dgm:pt>
    <dgm:pt modelId="{71BBDD50-0AEA-4516-B895-036090CE44A2}" type="parTrans" cxnId="{F6133F14-C070-48AB-8016-09A7D2DEEE61}">
      <dgm:prSet/>
      <dgm:spPr/>
      <dgm:t>
        <a:bodyPr/>
        <a:lstStyle/>
        <a:p>
          <a:endParaRPr lang="en-US"/>
        </a:p>
      </dgm:t>
    </dgm:pt>
    <dgm:pt modelId="{3685BBD4-E15C-4D43-9742-826837829CA5}" type="sibTrans" cxnId="{F6133F14-C070-48AB-8016-09A7D2DEEE61}">
      <dgm:prSet/>
      <dgm:spPr/>
      <dgm:t>
        <a:bodyPr/>
        <a:lstStyle/>
        <a:p>
          <a:endParaRPr lang="en-US"/>
        </a:p>
      </dgm:t>
    </dgm:pt>
    <dgm:pt modelId="{ED7D2D97-B546-433F-9A57-059AD608432F}">
      <dgm:prSet/>
      <dgm:spPr/>
      <dgm:t>
        <a:bodyPr/>
        <a:lstStyle/>
        <a:p>
          <a:r>
            <a:rPr lang="en-US" b="0" i="0" dirty="0"/>
            <a:t>The use of immutable objects simplifies the understanding of the program flow, as their state remains constant throughout the execution.</a:t>
          </a:r>
          <a:endParaRPr lang="en-US" dirty="0"/>
        </a:p>
      </dgm:t>
    </dgm:pt>
    <dgm:pt modelId="{3E5CE886-C0B0-40AB-BD04-A391AE1359BF}" type="parTrans" cxnId="{CC186B64-F215-4094-9781-957976FC89C5}">
      <dgm:prSet/>
      <dgm:spPr/>
      <dgm:t>
        <a:bodyPr/>
        <a:lstStyle/>
        <a:p>
          <a:endParaRPr lang="en-US"/>
        </a:p>
      </dgm:t>
    </dgm:pt>
    <dgm:pt modelId="{EAF475B5-9046-402E-8CD2-D032BF0BC15C}" type="sibTrans" cxnId="{CC186B64-F215-4094-9781-957976FC89C5}">
      <dgm:prSet/>
      <dgm:spPr/>
      <dgm:t>
        <a:bodyPr/>
        <a:lstStyle/>
        <a:p>
          <a:endParaRPr lang="en-US"/>
        </a:p>
      </dgm:t>
    </dgm:pt>
    <dgm:pt modelId="{773BFE99-FCFA-4714-AAA8-1050A9FD5A9A}">
      <dgm:prSet/>
      <dgm:spPr/>
      <dgm:t>
        <a:bodyPr/>
        <a:lstStyle/>
        <a:p>
          <a:r>
            <a:rPr lang="en-US" b="0" i="0"/>
            <a:t>Benefits include easier debugging, thread safety in concurrent programming, and avoiding complex state management issues that can arise with mutable objects.</a:t>
          </a:r>
          <a:endParaRPr lang="en-US"/>
        </a:p>
      </dgm:t>
    </dgm:pt>
    <dgm:pt modelId="{C221EB55-9CF0-4338-AAEE-11095A9E09ED}" type="parTrans" cxnId="{217129BB-8F23-47DF-893C-16B944F2D60A}">
      <dgm:prSet/>
      <dgm:spPr/>
      <dgm:t>
        <a:bodyPr/>
        <a:lstStyle/>
        <a:p>
          <a:endParaRPr lang="en-US"/>
        </a:p>
      </dgm:t>
    </dgm:pt>
    <dgm:pt modelId="{9FAEFFCA-1FB5-452D-B62E-2DE74D227174}" type="sibTrans" cxnId="{217129BB-8F23-47DF-893C-16B944F2D60A}">
      <dgm:prSet/>
      <dgm:spPr/>
      <dgm:t>
        <a:bodyPr/>
        <a:lstStyle/>
        <a:p>
          <a:endParaRPr lang="en-US"/>
        </a:p>
      </dgm:t>
    </dgm:pt>
    <dgm:pt modelId="{357AEAE4-E9D1-6A40-ABFE-15E8C1D4FFC5}" type="pres">
      <dgm:prSet presAssocID="{46B3C3AA-5B52-4DD3-A93E-150ABE9E58E5}" presName="diagram" presStyleCnt="0">
        <dgm:presLayoutVars>
          <dgm:dir/>
          <dgm:resizeHandles val="exact"/>
        </dgm:presLayoutVars>
      </dgm:prSet>
      <dgm:spPr/>
    </dgm:pt>
    <dgm:pt modelId="{86A4F277-6A03-4B44-962C-876C3D988F01}" type="pres">
      <dgm:prSet presAssocID="{9010F9A4-7B8B-4845-9EFD-E4B5A0BD40EA}" presName="node" presStyleLbl="node1" presStyleIdx="0" presStyleCnt="6">
        <dgm:presLayoutVars>
          <dgm:bulletEnabled val="1"/>
        </dgm:presLayoutVars>
      </dgm:prSet>
      <dgm:spPr/>
    </dgm:pt>
    <dgm:pt modelId="{9D58B63A-85A3-8247-B0DA-ED5A8A0FB249}" type="pres">
      <dgm:prSet presAssocID="{45090981-30D3-424D-B856-BE10A3265B97}" presName="sibTrans" presStyleCnt="0"/>
      <dgm:spPr/>
    </dgm:pt>
    <dgm:pt modelId="{AEAD49F8-E1D2-C545-BF51-FB855E33C694}" type="pres">
      <dgm:prSet presAssocID="{C2E53E2B-1DAD-499C-A72D-96B2F6FDC948}" presName="node" presStyleLbl="node1" presStyleIdx="1" presStyleCnt="6">
        <dgm:presLayoutVars>
          <dgm:bulletEnabled val="1"/>
        </dgm:presLayoutVars>
      </dgm:prSet>
      <dgm:spPr/>
    </dgm:pt>
    <dgm:pt modelId="{9BAC18CE-566B-5F4F-8440-E9E381F3D8B9}" type="pres">
      <dgm:prSet presAssocID="{381650E1-4C14-471E-8E2B-7F3A32333185}" presName="sibTrans" presStyleCnt="0"/>
      <dgm:spPr/>
    </dgm:pt>
    <dgm:pt modelId="{9CE853FC-D942-FB47-9BC1-6303479FCB85}" type="pres">
      <dgm:prSet presAssocID="{E5888E0D-1053-4824-8566-3169C8CC4F41}" presName="node" presStyleLbl="node1" presStyleIdx="2" presStyleCnt="6">
        <dgm:presLayoutVars>
          <dgm:bulletEnabled val="1"/>
        </dgm:presLayoutVars>
      </dgm:prSet>
      <dgm:spPr/>
    </dgm:pt>
    <dgm:pt modelId="{0585488C-4713-D047-A2E4-11438D965563}" type="pres">
      <dgm:prSet presAssocID="{0B042707-7DA3-4939-8095-0AC7225500ED}" presName="sibTrans" presStyleCnt="0"/>
      <dgm:spPr/>
    </dgm:pt>
    <dgm:pt modelId="{73658E9E-E6D9-9349-BA39-8075D45AC2B5}" type="pres">
      <dgm:prSet presAssocID="{0E4804DE-DAC2-43DE-AD72-3016CB8D2CF9}" presName="node" presStyleLbl="node1" presStyleIdx="3" presStyleCnt="6">
        <dgm:presLayoutVars>
          <dgm:bulletEnabled val="1"/>
        </dgm:presLayoutVars>
      </dgm:prSet>
      <dgm:spPr/>
    </dgm:pt>
    <dgm:pt modelId="{53C3913B-4162-FF40-BC07-60C20E746545}" type="pres">
      <dgm:prSet presAssocID="{3685BBD4-E15C-4D43-9742-826837829CA5}" presName="sibTrans" presStyleCnt="0"/>
      <dgm:spPr/>
    </dgm:pt>
    <dgm:pt modelId="{2DE7A19C-4DF6-344E-850F-DF06601DC926}" type="pres">
      <dgm:prSet presAssocID="{ED7D2D97-B546-433F-9A57-059AD608432F}" presName="node" presStyleLbl="node1" presStyleIdx="4" presStyleCnt="6">
        <dgm:presLayoutVars>
          <dgm:bulletEnabled val="1"/>
        </dgm:presLayoutVars>
      </dgm:prSet>
      <dgm:spPr/>
    </dgm:pt>
    <dgm:pt modelId="{EA2A9C7F-D8C0-7742-BC35-0FE162FCFB7F}" type="pres">
      <dgm:prSet presAssocID="{EAF475B5-9046-402E-8CD2-D032BF0BC15C}" presName="sibTrans" presStyleCnt="0"/>
      <dgm:spPr/>
    </dgm:pt>
    <dgm:pt modelId="{B9EDE8A5-14E2-6840-99DD-E00182EAD1E8}" type="pres">
      <dgm:prSet presAssocID="{773BFE99-FCFA-4714-AAA8-1050A9FD5A9A}" presName="node" presStyleLbl="node1" presStyleIdx="5" presStyleCnt="6">
        <dgm:presLayoutVars>
          <dgm:bulletEnabled val="1"/>
        </dgm:presLayoutVars>
      </dgm:prSet>
      <dgm:spPr/>
    </dgm:pt>
  </dgm:ptLst>
  <dgm:cxnLst>
    <dgm:cxn modelId="{4932CA09-B1AB-4414-9E81-6C2A8DF7D93F}" srcId="{46B3C3AA-5B52-4DD3-A93E-150ABE9E58E5}" destId="{9010F9A4-7B8B-4845-9EFD-E4B5A0BD40EA}" srcOrd="0" destOrd="0" parTransId="{5963277B-1D51-4AB6-BE12-C788E1E7608A}" sibTransId="{45090981-30D3-424D-B856-BE10A3265B97}"/>
    <dgm:cxn modelId="{F6133F14-C070-48AB-8016-09A7D2DEEE61}" srcId="{46B3C3AA-5B52-4DD3-A93E-150ABE9E58E5}" destId="{0E4804DE-DAC2-43DE-AD72-3016CB8D2CF9}" srcOrd="3" destOrd="0" parTransId="{71BBDD50-0AEA-4516-B895-036090CE44A2}" sibTransId="{3685BBD4-E15C-4D43-9742-826837829CA5}"/>
    <dgm:cxn modelId="{5A423019-E5A1-4549-AC04-CB942CBBFF76}" type="presOf" srcId="{9010F9A4-7B8B-4845-9EFD-E4B5A0BD40EA}" destId="{86A4F277-6A03-4B44-962C-876C3D988F01}" srcOrd="0" destOrd="0" presId="urn:microsoft.com/office/officeart/2005/8/layout/default"/>
    <dgm:cxn modelId="{EDD27F32-BBCD-42EB-AD72-09AF5E974A67}" srcId="{46B3C3AA-5B52-4DD3-A93E-150ABE9E58E5}" destId="{C2E53E2B-1DAD-499C-A72D-96B2F6FDC948}" srcOrd="1" destOrd="0" parTransId="{74CE7797-58E6-45DF-8516-ECC41D269038}" sibTransId="{381650E1-4C14-471E-8E2B-7F3A32333185}"/>
    <dgm:cxn modelId="{1C04ED39-8C96-43B2-B8C4-B47292E6B1F2}" srcId="{46B3C3AA-5B52-4DD3-A93E-150ABE9E58E5}" destId="{E5888E0D-1053-4824-8566-3169C8CC4F41}" srcOrd="2" destOrd="0" parTransId="{4F677C71-7E70-4A8D-88F6-FEB9A84F40BB}" sibTransId="{0B042707-7DA3-4939-8095-0AC7225500ED}"/>
    <dgm:cxn modelId="{7DAFA14D-CCB8-7944-8DB6-10AA76AFE1DD}" type="presOf" srcId="{C2E53E2B-1DAD-499C-A72D-96B2F6FDC948}" destId="{AEAD49F8-E1D2-C545-BF51-FB855E33C694}" srcOrd="0" destOrd="0" presId="urn:microsoft.com/office/officeart/2005/8/layout/default"/>
    <dgm:cxn modelId="{A7354857-517A-C245-B4AE-E8918EAE3B8B}" type="presOf" srcId="{0E4804DE-DAC2-43DE-AD72-3016CB8D2CF9}" destId="{73658E9E-E6D9-9349-BA39-8075D45AC2B5}" srcOrd="0" destOrd="0" presId="urn:microsoft.com/office/officeart/2005/8/layout/default"/>
    <dgm:cxn modelId="{CC186B64-F215-4094-9781-957976FC89C5}" srcId="{46B3C3AA-5B52-4DD3-A93E-150ABE9E58E5}" destId="{ED7D2D97-B546-433F-9A57-059AD608432F}" srcOrd="4" destOrd="0" parTransId="{3E5CE886-C0B0-40AB-BD04-A391AE1359BF}" sibTransId="{EAF475B5-9046-402E-8CD2-D032BF0BC15C}"/>
    <dgm:cxn modelId="{D700889C-7C59-FF42-A256-8ADC980DE0FD}" type="presOf" srcId="{ED7D2D97-B546-433F-9A57-059AD608432F}" destId="{2DE7A19C-4DF6-344E-850F-DF06601DC926}" srcOrd="0" destOrd="0" presId="urn:microsoft.com/office/officeart/2005/8/layout/default"/>
    <dgm:cxn modelId="{217129BB-8F23-47DF-893C-16B944F2D60A}" srcId="{46B3C3AA-5B52-4DD3-A93E-150ABE9E58E5}" destId="{773BFE99-FCFA-4714-AAA8-1050A9FD5A9A}" srcOrd="5" destOrd="0" parTransId="{C221EB55-9CF0-4338-AAEE-11095A9E09ED}" sibTransId="{9FAEFFCA-1FB5-452D-B62E-2DE74D227174}"/>
    <dgm:cxn modelId="{0EE0D6BF-2162-AF43-853B-91F5D449EBDF}" type="presOf" srcId="{E5888E0D-1053-4824-8566-3169C8CC4F41}" destId="{9CE853FC-D942-FB47-9BC1-6303479FCB85}" srcOrd="0" destOrd="0" presId="urn:microsoft.com/office/officeart/2005/8/layout/default"/>
    <dgm:cxn modelId="{2A0F02EF-7ACB-3747-B258-E017B7A5ACF2}" type="presOf" srcId="{773BFE99-FCFA-4714-AAA8-1050A9FD5A9A}" destId="{B9EDE8A5-14E2-6840-99DD-E00182EAD1E8}" srcOrd="0" destOrd="0" presId="urn:microsoft.com/office/officeart/2005/8/layout/default"/>
    <dgm:cxn modelId="{9DBF4EF5-E019-F143-B314-ADAEE4EB941E}" type="presOf" srcId="{46B3C3AA-5B52-4DD3-A93E-150ABE9E58E5}" destId="{357AEAE4-E9D1-6A40-ABFE-15E8C1D4FFC5}" srcOrd="0" destOrd="0" presId="urn:microsoft.com/office/officeart/2005/8/layout/default"/>
    <dgm:cxn modelId="{B98E0379-8A32-F245-803C-5F8362D7BC65}" type="presParOf" srcId="{357AEAE4-E9D1-6A40-ABFE-15E8C1D4FFC5}" destId="{86A4F277-6A03-4B44-962C-876C3D988F01}" srcOrd="0" destOrd="0" presId="urn:microsoft.com/office/officeart/2005/8/layout/default"/>
    <dgm:cxn modelId="{E4CAD9EA-0844-6F4D-A12F-6F75AC7E0A92}" type="presParOf" srcId="{357AEAE4-E9D1-6A40-ABFE-15E8C1D4FFC5}" destId="{9D58B63A-85A3-8247-B0DA-ED5A8A0FB249}" srcOrd="1" destOrd="0" presId="urn:microsoft.com/office/officeart/2005/8/layout/default"/>
    <dgm:cxn modelId="{AA4D9B94-8021-704D-8DB9-4EBC8BB51758}" type="presParOf" srcId="{357AEAE4-E9D1-6A40-ABFE-15E8C1D4FFC5}" destId="{AEAD49F8-E1D2-C545-BF51-FB855E33C694}" srcOrd="2" destOrd="0" presId="urn:microsoft.com/office/officeart/2005/8/layout/default"/>
    <dgm:cxn modelId="{C343D7D6-C348-864B-BB79-A98232D483DE}" type="presParOf" srcId="{357AEAE4-E9D1-6A40-ABFE-15E8C1D4FFC5}" destId="{9BAC18CE-566B-5F4F-8440-E9E381F3D8B9}" srcOrd="3" destOrd="0" presId="urn:microsoft.com/office/officeart/2005/8/layout/default"/>
    <dgm:cxn modelId="{C01FABB3-00C0-FB43-A3AD-F249AE48C7DD}" type="presParOf" srcId="{357AEAE4-E9D1-6A40-ABFE-15E8C1D4FFC5}" destId="{9CE853FC-D942-FB47-9BC1-6303479FCB85}" srcOrd="4" destOrd="0" presId="urn:microsoft.com/office/officeart/2005/8/layout/default"/>
    <dgm:cxn modelId="{463D1CDE-0FE1-E54A-884D-67BFC403C588}" type="presParOf" srcId="{357AEAE4-E9D1-6A40-ABFE-15E8C1D4FFC5}" destId="{0585488C-4713-D047-A2E4-11438D965563}" srcOrd="5" destOrd="0" presId="urn:microsoft.com/office/officeart/2005/8/layout/default"/>
    <dgm:cxn modelId="{153441AE-0F11-374F-BD54-2EE04E1C5ECF}" type="presParOf" srcId="{357AEAE4-E9D1-6A40-ABFE-15E8C1D4FFC5}" destId="{73658E9E-E6D9-9349-BA39-8075D45AC2B5}" srcOrd="6" destOrd="0" presId="urn:microsoft.com/office/officeart/2005/8/layout/default"/>
    <dgm:cxn modelId="{54D80ABB-3BAE-C54D-A2F5-546256BF7231}" type="presParOf" srcId="{357AEAE4-E9D1-6A40-ABFE-15E8C1D4FFC5}" destId="{53C3913B-4162-FF40-BC07-60C20E746545}" srcOrd="7" destOrd="0" presId="urn:microsoft.com/office/officeart/2005/8/layout/default"/>
    <dgm:cxn modelId="{E56108BB-4526-A447-9360-E3FDEEF6A26A}" type="presParOf" srcId="{357AEAE4-E9D1-6A40-ABFE-15E8C1D4FFC5}" destId="{2DE7A19C-4DF6-344E-850F-DF06601DC926}" srcOrd="8" destOrd="0" presId="urn:microsoft.com/office/officeart/2005/8/layout/default"/>
    <dgm:cxn modelId="{FBC3D511-0841-AF4D-95BF-F2F4C15FD85D}" type="presParOf" srcId="{357AEAE4-E9D1-6A40-ABFE-15E8C1D4FFC5}" destId="{EA2A9C7F-D8C0-7742-BC35-0FE162FCFB7F}" srcOrd="9" destOrd="0" presId="urn:microsoft.com/office/officeart/2005/8/layout/default"/>
    <dgm:cxn modelId="{394C31A9-7EC1-0243-A914-146D5DC7E4FA}" type="presParOf" srcId="{357AEAE4-E9D1-6A40-ABFE-15E8C1D4FFC5}" destId="{B9EDE8A5-14E2-6840-99DD-E00182EAD1E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65FFA-646B-6442-AA92-AFF4B8ED455A}">
      <dsp:nvSpPr>
        <dsp:cNvPr id="0" name=""/>
        <dsp:cNvSpPr/>
      </dsp:nvSpPr>
      <dsp:spPr>
        <a:xfrm>
          <a:off x="3317581" y="0"/>
          <a:ext cx="4944269" cy="4944269"/>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82A2C-4221-5E45-A2B1-17BD585E280C}">
      <dsp:nvSpPr>
        <dsp:cNvPr id="0" name=""/>
        <dsp:cNvSpPr/>
      </dsp:nvSpPr>
      <dsp:spPr>
        <a:xfrm>
          <a:off x="3787287" y="469705"/>
          <a:ext cx="1928264" cy="19282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Preemptive Scheduling</a:t>
          </a:r>
          <a:r>
            <a:rPr lang="en-US" sz="1200" b="0" i="0" kern="1200" dirty="0"/>
            <a:t>: Allows the system to interrupt and switch out processes currently running on the CPU, providing more responsive multitasking.</a:t>
          </a:r>
          <a:endParaRPr lang="en-US" sz="1200" kern="1200" dirty="0"/>
        </a:p>
      </dsp:txBody>
      <dsp:txXfrm>
        <a:off x="3881417" y="563835"/>
        <a:ext cx="1740004" cy="1740004"/>
      </dsp:txXfrm>
    </dsp:sp>
    <dsp:sp modelId="{A97AC225-B5AC-2D40-A3F6-8E3058E545A1}">
      <dsp:nvSpPr>
        <dsp:cNvPr id="0" name=""/>
        <dsp:cNvSpPr/>
      </dsp:nvSpPr>
      <dsp:spPr>
        <a:xfrm>
          <a:off x="5863880" y="469705"/>
          <a:ext cx="1928264" cy="19282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Non-Preemptive Scheduling</a:t>
          </a:r>
          <a:r>
            <a:rPr lang="en-US" sz="1200" b="0" i="0" kern="1200" dirty="0"/>
            <a:t>: Once a process starts execution on the CPU, it runs until completion or a blocking operation, preventing interruption by other processes and potentially leading to less responsive systems.</a:t>
          </a:r>
          <a:endParaRPr lang="en-US" sz="1200" kern="1200" dirty="0"/>
        </a:p>
      </dsp:txBody>
      <dsp:txXfrm>
        <a:off x="5958010" y="563835"/>
        <a:ext cx="1740004" cy="1740004"/>
      </dsp:txXfrm>
    </dsp:sp>
    <dsp:sp modelId="{51961BBE-6B81-3F43-9141-0BE786D574BB}">
      <dsp:nvSpPr>
        <dsp:cNvPr id="0" name=""/>
        <dsp:cNvSpPr/>
      </dsp:nvSpPr>
      <dsp:spPr>
        <a:xfrm>
          <a:off x="3787287" y="2546298"/>
          <a:ext cx="1928264" cy="19282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Priority and Time Quantum</a:t>
          </a:r>
          <a:r>
            <a:rPr lang="en-US" sz="1200" b="0" i="0" kern="1200"/>
            <a:t>: Preemptive scheduling often considers priority and time slices (quantum), ensuring high-priority processes get CPU time and that no single process monopolizes the CPU.</a:t>
          </a:r>
          <a:endParaRPr lang="en-US" sz="1200" kern="1200"/>
        </a:p>
      </dsp:txBody>
      <dsp:txXfrm>
        <a:off x="3881417" y="2640428"/>
        <a:ext cx="1740004" cy="1740004"/>
      </dsp:txXfrm>
    </dsp:sp>
    <dsp:sp modelId="{EE6799B9-5057-E84C-A30F-BE1662AD8200}">
      <dsp:nvSpPr>
        <dsp:cNvPr id="0" name=""/>
        <dsp:cNvSpPr/>
      </dsp:nvSpPr>
      <dsp:spPr>
        <a:xfrm>
          <a:off x="5863880" y="2546298"/>
          <a:ext cx="1928264" cy="192826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a:t>Use Cases</a:t>
          </a:r>
          <a:r>
            <a:rPr lang="en-US" sz="1200" b="0" i="0" kern="1200"/>
            <a:t>: Non-preemptive is simpler and can be used for batch processing, while preemptive is suited for interactive systems where user responsiveness is crucial.</a:t>
          </a:r>
          <a:endParaRPr lang="en-US" sz="1200" kern="1200"/>
        </a:p>
      </dsp:txBody>
      <dsp:txXfrm>
        <a:off x="5958010" y="2640428"/>
        <a:ext cx="1740004" cy="1740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273DE-EE2F-A147-BB2C-F12AE0FE7D2F}">
      <dsp:nvSpPr>
        <dsp:cNvPr id="0" name=""/>
        <dsp:cNvSpPr/>
      </dsp:nvSpPr>
      <dsp:spPr>
        <a:xfrm>
          <a:off x="0" y="591"/>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89A95EB-A4EB-1847-98EF-421CD9407FD8}">
      <dsp:nvSpPr>
        <dsp:cNvPr id="0" name=""/>
        <dsp:cNvSpPr/>
      </dsp:nvSpPr>
      <dsp:spPr>
        <a:xfrm>
          <a:off x="0" y="591"/>
          <a:ext cx="11617531" cy="96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a:t>Performance Impact</a:t>
          </a:r>
          <a:r>
            <a:rPr lang="en-US" sz="2000" b="0" i="0" kern="1200"/>
            <a:t>: Context switching can significantly impact system performance due to the time and resources required to switch from one process or thread to another.</a:t>
          </a:r>
          <a:endParaRPr lang="en-US" sz="2000" kern="1200"/>
        </a:p>
      </dsp:txBody>
      <dsp:txXfrm>
        <a:off x="0" y="591"/>
        <a:ext cx="11617531" cy="968297"/>
      </dsp:txXfrm>
    </dsp:sp>
    <dsp:sp modelId="{CABB3C8B-2ABC-1B44-8734-4DEC33270DC3}">
      <dsp:nvSpPr>
        <dsp:cNvPr id="0" name=""/>
        <dsp:cNvSpPr/>
      </dsp:nvSpPr>
      <dsp:spPr>
        <a:xfrm>
          <a:off x="0" y="968888"/>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F916F9A-FA23-CC46-A790-1C20E3197CCD}">
      <dsp:nvSpPr>
        <dsp:cNvPr id="0" name=""/>
        <dsp:cNvSpPr/>
      </dsp:nvSpPr>
      <dsp:spPr>
        <a:xfrm>
          <a:off x="0" y="968888"/>
          <a:ext cx="11617531" cy="96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a:t>CPU Overhead</a:t>
          </a:r>
          <a:r>
            <a:rPr lang="en-US" sz="2000" b="0" i="0" kern="1200"/>
            <a:t>: Every context switch requires the CPU to save the state of the current task and load the state of the next task, using valuable CPU cycles that could be spent on executing tasks.</a:t>
          </a:r>
          <a:endParaRPr lang="en-US" sz="2000" kern="1200"/>
        </a:p>
      </dsp:txBody>
      <dsp:txXfrm>
        <a:off x="0" y="968888"/>
        <a:ext cx="11617531" cy="968297"/>
      </dsp:txXfrm>
    </dsp:sp>
    <dsp:sp modelId="{CD8B3821-F920-2C4F-BB38-662E5C96D3C5}">
      <dsp:nvSpPr>
        <dsp:cNvPr id="0" name=""/>
        <dsp:cNvSpPr/>
      </dsp:nvSpPr>
      <dsp:spPr>
        <a:xfrm>
          <a:off x="0" y="1937185"/>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477A025-B558-E348-85F8-CFB4742631A9}">
      <dsp:nvSpPr>
        <dsp:cNvPr id="0" name=""/>
        <dsp:cNvSpPr/>
      </dsp:nvSpPr>
      <dsp:spPr>
        <a:xfrm>
          <a:off x="0" y="1937185"/>
          <a:ext cx="11617531" cy="96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a:t>Cache Warming</a:t>
          </a:r>
          <a:r>
            <a:rPr lang="en-US" sz="2000" b="0" i="0" kern="1200"/>
            <a:t>: After a context switch, the new task's cache is cold, which can lead to an increase in cache misses and subsequently degrade the performance until the cache is warmed up with the new task's data.</a:t>
          </a:r>
          <a:endParaRPr lang="en-US" sz="2000" kern="1200"/>
        </a:p>
      </dsp:txBody>
      <dsp:txXfrm>
        <a:off x="0" y="1937185"/>
        <a:ext cx="11617531" cy="968297"/>
      </dsp:txXfrm>
    </dsp:sp>
    <dsp:sp modelId="{557C107D-A7EC-FD4A-AEE4-427681321DCE}">
      <dsp:nvSpPr>
        <dsp:cNvPr id="0" name=""/>
        <dsp:cNvSpPr/>
      </dsp:nvSpPr>
      <dsp:spPr>
        <a:xfrm>
          <a:off x="0" y="2905483"/>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BB6D6A-8B20-474F-A5D7-168AA9C4B8A1}">
      <dsp:nvSpPr>
        <dsp:cNvPr id="0" name=""/>
        <dsp:cNvSpPr/>
      </dsp:nvSpPr>
      <dsp:spPr>
        <a:xfrm>
          <a:off x="0" y="2905483"/>
          <a:ext cx="11617531" cy="96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a:t>Scheduler Efficiency</a:t>
          </a:r>
          <a:r>
            <a:rPr lang="en-US" sz="2000" b="0" i="0" kern="1200"/>
            <a:t>: The efficiency of the scheduling algorithm plays a crucial role in minimizing the cost of context switching by optimizing the order and timing of task execution.</a:t>
          </a:r>
          <a:endParaRPr lang="en-US" sz="2000" kern="1200"/>
        </a:p>
      </dsp:txBody>
      <dsp:txXfrm>
        <a:off x="0" y="2905483"/>
        <a:ext cx="11617531" cy="968297"/>
      </dsp:txXfrm>
    </dsp:sp>
    <dsp:sp modelId="{3B8A5C85-957C-6E47-9423-45C2852E69DD}">
      <dsp:nvSpPr>
        <dsp:cNvPr id="0" name=""/>
        <dsp:cNvSpPr/>
      </dsp:nvSpPr>
      <dsp:spPr>
        <a:xfrm>
          <a:off x="0" y="3873780"/>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A8B847B-EA2D-4B4D-B530-FF0F2AD1142A}">
      <dsp:nvSpPr>
        <dsp:cNvPr id="0" name=""/>
        <dsp:cNvSpPr/>
      </dsp:nvSpPr>
      <dsp:spPr>
        <a:xfrm>
          <a:off x="0" y="3873780"/>
          <a:ext cx="11617531" cy="968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a:t>System Throughput</a:t>
          </a:r>
          <a:r>
            <a:rPr lang="en-US" sz="2000" b="0" i="0" kern="1200"/>
            <a:t>: Excessive context switching can reduce overall system throughput as the time spent on non-productive switches adds up, especially in systems with numerous concurrent processes or threads.</a:t>
          </a:r>
          <a:endParaRPr lang="en-US" sz="2000" kern="1200"/>
        </a:p>
      </dsp:txBody>
      <dsp:txXfrm>
        <a:off x="0" y="3873780"/>
        <a:ext cx="11617531" cy="9682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888DD-2951-9544-8F57-940DF7FF1D19}">
      <dsp:nvSpPr>
        <dsp:cNvPr id="0" name=""/>
        <dsp:cNvSpPr/>
      </dsp:nvSpPr>
      <dsp:spPr>
        <a:xfrm>
          <a:off x="0" y="276601"/>
          <a:ext cx="5753100" cy="9528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6504" tIns="229108" rIns="446504"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The lock() and unlock() methods are used to ensure that only one thread at a time can access the critical section.</a:t>
          </a:r>
          <a:endParaRPr lang="en-US" sz="1100" kern="1200" dirty="0"/>
        </a:p>
        <a:p>
          <a:pPr marL="57150" lvl="1" indent="-57150" algn="l" defTabSz="488950">
            <a:lnSpc>
              <a:spcPct val="90000"/>
            </a:lnSpc>
            <a:spcBef>
              <a:spcPct val="0"/>
            </a:spcBef>
            <a:spcAft>
              <a:spcPct val="15000"/>
            </a:spcAft>
            <a:buChar char="•"/>
          </a:pPr>
          <a:r>
            <a:rPr lang="en-US" sz="1100" b="0" i="0" kern="1200" dirty="0"/>
            <a:t>If t1 acquires the lock first, t2 must wait until t1 completes its work and releases the lock before t2 can acquire it and enter the critical section.</a:t>
          </a:r>
          <a:endParaRPr lang="en-US" sz="1100" kern="1200" dirty="0"/>
        </a:p>
      </dsp:txBody>
      <dsp:txXfrm>
        <a:off x="0" y="276601"/>
        <a:ext cx="5753100" cy="952874"/>
      </dsp:txXfrm>
    </dsp:sp>
    <dsp:sp modelId="{40B4FD0F-8C7D-AD46-9885-C07733C1B245}">
      <dsp:nvSpPr>
        <dsp:cNvPr id="0" name=""/>
        <dsp:cNvSpPr/>
      </dsp:nvSpPr>
      <dsp:spPr>
        <a:xfrm>
          <a:off x="287655" y="114241"/>
          <a:ext cx="402717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217" tIns="0" rIns="152217" bIns="0" numCol="1" spcCol="1270" anchor="ctr" anchorCtr="0">
          <a:noAutofit/>
        </a:bodyPr>
        <a:lstStyle/>
        <a:p>
          <a:pPr marL="0" lvl="0" indent="0" algn="l" defTabSz="488950">
            <a:lnSpc>
              <a:spcPct val="90000"/>
            </a:lnSpc>
            <a:spcBef>
              <a:spcPct val="0"/>
            </a:spcBef>
            <a:spcAft>
              <a:spcPct val="35000"/>
            </a:spcAft>
            <a:buNone/>
          </a:pPr>
          <a:r>
            <a:rPr lang="en-US" sz="1100" b="1" i="0" kern="1200" dirty="0"/>
            <a:t>Behavior in the First Program (Normal Lock Example):</a:t>
          </a:r>
          <a:endParaRPr lang="en-US" sz="1100" kern="1200" dirty="0"/>
        </a:p>
      </dsp:txBody>
      <dsp:txXfrm>
        <a:off x="303507" y="130093"/>
        <a:ext cx="3995466" cy="293016"/>
      </dsp:txXfrm>
    </dsp:sp>
    <dsp:sp modelId="{7F277171-AC81-2142-92FE-FD4F439929E1}">
      <dsp:nvSpPr>
        <dsp:cNvPr id="0" name=""/>
        <dsp:cNvSpPr/>
      </dsp:nvSpPr>
      <dsp:spPr>
        <a:xfrm>
          <a:off x="0" y="1451236"/>
          <a:ext cx="5753100" cy="12820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6504" tIns="229108" rIns="446504"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t>The </a:t>
          </a:r>
          <a:r>
            <a:rPr lang="en-US" sz="1100" b="0" i="0" kern="1200" dirty="0" err="1"/>
            <a:t>ReentrantLock</a:t>
          </a:r>
          <a:r>
            <a:rPr lang="en-US" sz="1100" b="0" i="0" kern="1200" dirty="0"/>
            <a:t> class allows the thread that holds the lock to re-acquire it without blocking.</a:t>
          </a:r>
          <a:endParaRPr lang="en-US" sz="1100" kern="1200" dirty="0"/>
        </a:p>
        <a:p>
          <a:pPr marL="57150" lvl="1" indent="-57150" algn="l" defTabSz="488950">
            <a:lnSpc>
              <a:spcPct val="90000"/>
            </a:lnSpc>
            <a:spcBef>
              <a:spcPct val="0"/>
            </a:spcBef>
            <a:spcAft>
              <a:spcPct val="15000"/>
            </a:spcAft>
            <a:buChar char="•"/>
          </a:pPr>
          <a:r>
            <a:rPr lang="en-US" sz="1100" b="0" i="0" kern="1200"/>
            <a:t>In the simulateWork method, the same thread that holds the lock re-acquires it, which is permitted with a reentrant lock.</a:t>
          </a:r>
          <a:endParaRPr lang="en-US" sz="1100" kern="1200"/>
        </a:p>
        <a:p>
          <a:pPr marL="57150" lvl="1" indent="-57150" algn="l" defTabSz="488950">
            <a:lnSpc>
              <a:spcPct val="90000"/>
            </a:lnSpc>
            <a:spcBef>
              <a:spcPct val="0"/>
            </a:spcBef>
            <a:spcAft>
              <a:spcPct val="15000"/>
            </a:spcAft>
            <a:buChar char="•"/>
          </a:pPr>
          <a:r>
            <a:rPr lang="en-US" sz="1100" b="0" i="0" kern="1200"/>
            <a:t>Both t1 and t2 can re-acquire the lock multiple times as long as they release it the same number of times.</a:t>
          </a:r>
          <a:endParaRPr lang="en-US" sz="1100" kern="1200"/>
        </a:p>
      </dsp:txBody>
      <dsp:txXfrm>
        <a:off x="0" y="1451236"/>
        <a:ext cx="5753100" cy="1282049"/>
      </dsp:txXfrm>
    </dsp:sp>
    <dsp:sp modelId="{DC1D2823-D587-534D-9883-ED143773E0C8}">
      <dsp:nvSpPr>
        <dsp:cNvPr id="0" name=""/>
        <dsp:cNvSpPr/>
      </dsp:nvSpPr>
      <dsp:spPr>
        <a:xfrm>
          <a:off x="287655" y="1288876"/>
          <a:ext cx="402717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217" tIns="0" rIns="152217" bIns="0" numCol="1" spcCol="1270" anchor="ctr" anchorCtr="0">
          <a:noAutofit/>
        </a:bodyPr>
        <a:lstStyle/>
        <a:p>
          <a:pPr marL="0" lvl="0" indent="0" algn="l" defTabSz="488950">
            <a:lnSpc>
              <a:spcPct val="90000"/>
            </a:lnSpc>
            <a:spcBef>
              <a:spcPct val="0"/>
            </a:spcBef>
            <a:spcAft>
              <a:spcPct val="35000"/>
            </a:spcAft>
            <a:buNone/>
          </a:pPr>
          <a:r>
            <a:rPr lang="en-US" sz="1100" b="1" i="0" kern="1200"/>
            <a:t>Behavior in the Second Program (Reentrant Lock Example):</a:t>
          </a:r>
          <a:endParaRPr lang="en-US" sz="1100" kern="1200"/>
        </a:p>
      </dsp:txBody>
      <dsp:txXfrm>
        <a:off x="303507" y="1304728"/>
        <a:ext cx="3995466" cy="293016"/>
      </dsp:txXfrm>
    </dsp:sp>
    <dsp:sp modelId="{260451AC-3A25-8144-931E-177FF68B2463}">
      <dsp:nvSpPr>
        <dsp:cNvPr id="0" name=""/>
        <dsp:cNvSpPr/>
      </dsp:nvSpPr>
      <dsp:spPr>
        <a:xfrm>
          <a:off x="0" y="2955046"/>
          <a:ext cx="5753100" cy="12820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6504" tIns="229108" rIns="446504" bIns="78232" numCol="1" spcCol="1270" anchor="t" anchorCtr="0">
          <a:noAutofit/>
        </a:bodyPr>
        <a:lstStyle/>
        <a:p>
          <a:pPr marL="57150" lvl="1" indent="-57150" algn="l" defTabSz="488950">
            <a:lnSpc>
              <a:spcPct val="90000"/>
            </a:lnSpc>
            <a:spcBef>
              <a:spcPct val="0"/>
            </a:spcBef>
            <a:spcAft>
              <a:spcPct val="15000"/>
            </a:spcAft>
            <a:buChar char="•"/>
          </a:pPr>
          <a:r>
            <a:rPr lang="en-US" sz="1100" b="0" i="0" kern="1200"/>
            <a:t>Normal locks (as demonstrated by the use of the ReentrantLock in the first program) prevent the thread from acquiring the lock again if it already holds it. In contrast, reentrant locks allow it.</a:t>
          </a:r>
          <a:endParaRPr lang="en-US" sz="1100" kern="1200"/>
        </a:p>
        <a:p>
          <a:pPr marL="57150" lvl="1" indent="-57150" algn="l" defTabSz="488950">
            <a:lnSpc>
              <a:spcPct val="90000"/>
            </a:lnSpc>
            <a:spcBef>
              <a:spcPct val="0"/>
            </a:spcBef>
            <a:spcAft>
              <a:spcPct val="15000"/>
            </a:spcAft>
            <a:buChar char="•"/>
          </a:pPr>
          <a:r>
            <a:rPr lang="en-US" sz="1100" b="0" i="0" kern="1200"/>
            <a:t>Reentrant locks are useful when a synchronized method calls another synchronized method, both requiring the same lock. With a normal lock, this would lead to a deadlock.</a:t>
          </a:r>
          <a:endParaRPr lang="en-US" sz="1100" kern="1200"/>
        </a:p>
      </dsp:txBody>
      <dsp:txXfrm>
        <a:off x="0" y="2955046"/>
        <a:ext cx="5753100" cy="1282049"/>
      </dsp:txXfrm>
    </dsp:sp>
    <dsp:sp modelId="{849857A0-5015-BF4E-A9C1-2D227B93955C}">
      <dsp:nvSpPr>
        <dsp:cNvPr id="0" name=""/>
        <dsp:cNvSpPr/>
      </dsp:nvSpPr>
      <dsp:spPr>
        <a:xfrm>
          <a:off x="287655" y="2792686"/>
          <a:ext cx="402717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217" tIns="0" rIns="152217" bIns="0" numCol="1" spcCol="1270" anchor="ctr" anchorCtr="0">
          <a:noAutofit/>
        </a:bodyPr>
        <a:lstStyle/>
        <a:p>
          <a:pPr marL="0" lvl="0" indent="0" algn="l" defTabSz="488950">
            <a:lnSpc>
              <a:spcPct val="90000"/>
            </a:lnSpc>
            <a:spcBef>
              <a:spcPct val="0"/>
            </a:spcBef>
            <a:spcAft>
              <a:spcPct val="35000"/>
            </a:spcAft>
            <a:buNone/>
          </a:pPr>
          <a:r>
            <a:rPr lang="en-US" sz="1100" b="1" i="0" kern="1200"/>
            <a:t>Differences:</a:t>
          </a:r>
          <a:endParaRPr lang="en-US" sz="1100" kern="1200"/>
        </a:p>
      </dsp:txBody>
      <dsp:txXfrm>
        <a:off x="303507" y="2808538"/>
        <a:ext cx="3995466"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944B7-3148-8E4B-8838-6EA70B385976}">
      <dsp:nvSpPr>
        <dsp:cNvPr id="0" name=""/>
        <dsp:cNvSpPr/>
      </dsp:nvSpPr>
      <dsp:spPr>
        <a:xfrm>
          <a:off x="0" y="0"/>
          <a:ext cx="8916162" cy="889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Avoids Deadlocks:</a:t>
          </a:r>
          <a:r>
            <a:rPr lang="en-US" sz="1900" b="0" i="0" kern="1200"/>
            <a:t> In recursive calls where the same thread needs to acquire the lock multiple times.</a:t>
          </a:r>
          <a:endParaRPr lang="en-US" sz="1900" kern="1200"/>
        </a:p>
      </dsp:txBody>
      <dsp:txXfrm>
        <a:off x="26066" y="26066"/>
        <a:ext cx="7851691" cy="837836"/>
      </dsp:txXfrm>
    </dsp:sp>
    <dsp:sp modelId="{2A41EB53-DE72-9F43-88D6-E4B367D014F1}">
      <dsp:nvSpPr>
        <dsp:cNvPr id="0" name=""/>
        <dsp:cNvSpPr/>
      </dsp:nvSpPr>
      <dsp:spPr>
        <a:xfrm>
          <a:off x="665817" y="1013575"/>
          <a:ext cx="8916162" cy="889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Flexible Locking:</a:t>
          </a:r>
          <a:r>
            <a:rPr lang="en-US" sz="1900" b="0" i="0" kern="1200"/>
            <a:t> Allows the thread to step through a series of method calls requiring the same lock without blocking itself.</a:t>
          </a:r>
          <a:endParaRPr lang="en-US" sz="1900" kern="1200"/>
        </a:p>
      </dsp:txBody>
      <dsp:txXfrm>
        <a:off x="691883" y="1039641"/>
        <a:ext cx="7619733" cy="837836"/>
      </dsp:txXfrm>
    </dsp:sp>
    <dsp:sp modelId="{E231ABAF-3F63-D944-A6EC-B30AC8547310}">
      <dsp:nvSpPr>
        <dsp:cNvPr id="0" name=""/>
        <dsp:cNvSpPr/>
      </dsp:nvSpPr>
      <dsp:spPr>
        <a:xfrm>
          <a:off x="1331634" y="2027150"/>
          <a:ext cx="8916162" cy="889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Try Locking:</a:t>
          </a:r>
          <a:r>
            <a:rPr lang="en-US" sz="1900" b="0" i="0" kern="1200"/>
            <a:t> Provides methods like tryLozck() that attempt to acquire the lock without waiting infinitely, adding more control over lock handling.</a:t>
          </a:r>
          <a:endParaRPr lang="en-US" sz="1900" kern="1200"/>
        </a:p>
      </dsp:txBody>
      <dsp:txXfrm>
        <a:off x="1357700" y="2053216"/>
        <a:ext cx="7619733" cy="837836"/>
      </dsp:txXfrm>
    </dsp:sp>
    <dsp:sp modelId="{9624A16C-0888-F243-98B7-FF7FE7378AF9}">
      <dsp:nvSpPr>
        <dsp:cNvPr id="0" name=""/>
        <dsp:cNvSpPr/>
      </dsp:nvSpPr>
      <dsp:spPr>
        <a:xfrm>
          <a:off x="1997452" y="3040725"/>
          <a:ext cx="8916162" cy="889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Interruptible Locking:</a:t>
          </a:r>
          <a:r>
            <a:rPr lang="en-US" sz="1900" b="0" i="0" kern="1200"/>
            <a:t> Allows threads to be interrupted while waiting for a lock, which can be useful to prevent deadlocks or long waits.</a:t>
          </a:r>
          <a:endParaRPr lang="en-US" sz="1900" kern="1200"/>
        </a:p>
      </dsp:txBody>
      <dsp:txXfrm>
        <a:off x="2023518" y="3066791"/>
        <a:ext cx="7619733" cy="837836"/>
      </dsp:txXfrm>
    </dsp:sp>
    <dsp:sp modelId="{EAB2B0C2-D108-8D46-90DF-227CFDE6D783}">
      <dsp:nvSpPr>
        <dsp:cNvPr id="0" name=""/>
        <dsp:cNvSpPr/>
      </dsp:nvSpPr>
      <dsp:spPr>
        <a:xfrm>
          <a:off x="2663269" y="4054300"/>
          <a:ext cx="8916162" cy="8899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Fairness:</a:t>
          </a:r>
          <a:r>
            <a:rPr lang="en-US" sz="1900" b="0" i="0" kern="1200"/>
            <a:t> Allows a fair lock implementation where the longest-waiting thread gets the lock next, which prevents thread starvation.</a:t>
          </a:r>
          <a:endParaRPr lang="en-US" sz="1900" kern="1200"/>
        </a:p>
      </dsp:txBody>
      <dsp:txXfrm>
        <a:off x="2689335" y="4080366"/>
        <a:ext cx="7619733" cy="837836"/>
      </dsp:txXfrm>
    </dsp:sp>
    <dsp:sp modelId="{E0D77EEF-57E9-A642-B2F1-3CB0F2BCA9AF}">
      <dsp:nvSpPr>
        <dsp:cNvPr id="0" name=""/>
        <dsp:cNvSpPr/>
      </dsp:nvSpPr>
      <dsp:spPr>
        <a:xfrm>
          <a:off x="8337683" y="650171"/>
          <a:ext cx="578479" cy="57847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467841" y="650171"/>
        <a:ext cx="318163" cy="435305"/>
      </dsp:txXfrm>
    </dsp:sp>
    <dsp:sp modelId="{7879A621-E6B6-CA43-8711-CAF41617C6A0}">
      <dsp:nvSpPr>
        <dsp:cNvPr id="0" name=""/>
        <dsp:cNvSpPr/>
      </dsp:nvSpPr>
      <dsp:spPr>
        <a:xfrm>
          <a:off x="9003500" y="1663746"/>
          <a:ext cx="578479" cy="57847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133658" y="1663746"/>
        <a:ext cx="318163" cy="435305"/>
      </dsp:txXfrm>
    </dsp:sp>
    <dsp:sp modelId="{A637CDD6-6EF0-1B4F-BE34-96842841ADC4}">
      <dsp:nvSpPr>
        <dsp:cNvPr id="0" name=""/>
        <dsp:cNvSpPr/>
      </dsp:nvSpPr>
      <dsp:spPr>
        <a:xfrm>
          <a:off x="9669317" y="2662488"/>
          <a:ext cx="578479" cy="57847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799475" y="2662488"/>
        <a:ext cx="318163" cy="435305"/>
      </dsp:txXfrm>
    </dsp:sp>
    <dsp:sp modelId="{1FD616DB-BABD-814D-A9F7-FE340B1EC584}">
      <dsp:nvSpPr>
        <dsp:cNvPr id="0" name=""/>
        <dsp:cNvSpPr/>
      </dsp:nvSpPr>
      <dsp:spPr>
        <a:xfrm>
          <a:off x="10335135" y="3685952"/>
          <a:ext cx="578479" cy="57847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10465293" y="3685952"/>
        <a:ext cx="318163" cy="435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EFAA8-52E5-2E46-A340-EB8E199175C9}">
      <dsp:nvSpPr>
        <dsp:cNvPr id="0" name=""/>
        <dsp:cNvSpPr/>
      </dsp:nvSpPr>
      <dsp:spPr>
        <a:xfrm>
          <a:off x="904" y="273851"/>
          <a:ext cx="3663804" cy="439656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02" tIns="0" rIns="361902" bIns="330200" numCol="1" spcCol="1270" anchor="t" anchorCtr="0">
          <a:noAutofit/>
        </a:bodyPr>
        <a:lstStyle/>
        <a:p>
          <a:pPr marL="0" lvl="0" indent="0" algn="l" defTabSz="889000">
            <a:lnSpc>
              <a:spcPct val="90000"/>
            </a:lnSpc>
            <a:spcBef>
              <a:spcPct val="0"/>
            </a:spcBef>
            <a:spcAft>
              <a:spcPct val="35000"/>
            </a:spcAft>
            <a:buNone/>
          </a:pPr>
          <a:r>
            <a:rPr lang="en-US" sz="2000" b="0" i="0" kern="1200"/>
            <a:t>A lock allows only one thread to enter the part that's locked and the lock is not shared with any other processes.</a:t>
          </a:r>
          <a:endParaRPr lang="en-US" sz="2000" kern="1200"/>
        </a:p>
      </dsp:txBody>
      <dsp:txXfrm>
        <a:off x="904" y="2032477"/>
        <a:ext cx="3663804" cy="2637939"/>
      </dsp:txXfrm>
    </dsp:sp>
    <dsp:sp modelId="{5FF14C45-2CD8-AC48-940B-C48D24A161D7}">
      <dsp:nvSpPr>
        <dsp:cNvPr id="0" name=""/>
        <dsp:cNvSpPr/>
      </dsp:nvSpPr>
      <dsp:spPr>
        <a:xfrm>
          <a:off x="904" y="273851"/>
          <a:ext cx="3663804" cy="1758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61902" tIns="165100" rIns="36190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904" y="273851"/>
        <a:ext cx="3663804" cy="1758626"/>
      </dsp:txXfrm>
    </dsp:sp>
    <dsp:sp modelId="{A9E33158-B1E6-1744-95E5-FF999701C1EB}">
      <dsp:nvSpPr>
        <dsp:cNvPr id="0" name=""/>
        <dsp:cNvSpPr/>
      </dsp:nvSpPr>
      <dsp:spPr>
        <a:xfrm>
          <a:off x="3957813" y="273851"/>
          <a:ext cx="3663804" cy="439656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02" tIns="0" rIns="361902" bIns="330200" numCol="1" spcCol="1270" anchor="t" anchorCtr="0">
          <a:noAutofit/>
        </a:bodyPr>
        <a:lstStyle/>
        <a:p>
          <a:pPr marL="0" lvl="0" indent="0" algn="l" defTabSz="889000">
            <a:lnSpc>
              <a:spcPct val="90000"/>
            </a:lnSpc>
            <a:spcBef>
              <a:spcPct val="0"/>
            </a:spcBef>
            <a:spcAft>
              <a:spcPct val="35000"/>
            </a:spcAft>
            <a:buNone/>
          </a:pPr>
          <a:r>
            <a:rPr lang="en-US" sz="2000" b="0" i="0" kern="1200"/>
            <a:t>A mutex is the same as a lock but it can be system wide (shared by multiple processes).</a:t>
          </a:r>
          <a:endParaRPr lang="en-US" sz="2000" kern="1200"/>
        </a:p>
      </dsp:txBody>
      <dsp:txXfrm>
        <a:off x="3957813" y="2032477"/>
        <a:ext cx="3663804" cy="2637939"/>
      </dsp:txXfrm>
    </dsp:sp>
    <dsp:sp modelId="{947E39E9-02BF-A34C-B852-1C1F7A242120}">
      <dsp:nvSpPr>
        <dsp:cNvPr id="0" name=""/>
        <dsp:cNvSpPr/>
      </dsp:nvSpPr>
      <dsp:spPr>
        <a:xfrm>
          <a:off x="3957813" y="273851"/>
          <a:ext cx="3663804" cy="1758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61902" tIns="165100" rIns="36190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957813" y="273851"/>
        <a:ext cx="3663804" cy="1758626"/>
      </dsp:txXfrm>
    </dsp:sp>
    <dsp:sp modelId="{B4E28683-F3C5-2245-A255-C41317963083}">
      <dsp:nvSpPr>
        <dsp:cNvPr id="0" name=""/>
        <dsp:cNvSpPr/>
      </dsp:nvSpPr>
      <dsp:spPr>
        <a:xfrm>
          <a:off x="7914722" y="273851"/>
          <a:ext cx="3663804" cy="439656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02" tIns="0" rIns="361902" bIns="330200" numCol="1" spcCol="1270" anchor="t" anchorCtr="0">
          <a:noAutofit/>
        </a:bodyPr>
        <a:lstStyle/>
        <a:p>
          <a:pPr marL="0" lvl="0" indent="0" algn="l" defTabSz="889000">
            <a:lnSpc>
              <a:spcPct val="90000"/>
            </a:lnSpc>
            <a:spcBef>
              <a:spcPct val="0"/>
            </a:spcBef>
            <a:spcAft>
              <a:spcPct val="35000"/>
            </a:spcAft>
            <a:buNone/>
          </a:pPr>
          <a:r>
            <a:rPr lang="en-US" sz="2000" b="0" i="0" kern="1200"/>
            <a:t>A </a:t>
          </a:r>
          <a:r>
            <a:rPr lang="en-US" sz="2000" b="0" i="0" u="sng" kern="1200">
              <a:hlinkClick xmlns:r="http://schemas.openxmlformats.org/officeDocument/2006/relationships" r:id="rId1"/>
            </a:rPr>
            <a:t>semaphore</a:t>
          </a:r>
          <a:r>
            <a:rPr lang="en-US" sz="2000" b="0" i="0" kern="1200"/>
            <a:t> does the same as a mutex but allows x number of threads to enter, this can be used for example to limit the number of cpu, io or ram intensive tasks running at the same time.</a:t>
          </a:r>
          <a:endParaRPr lang="en-US" sz="2000" kern="1200"/>
        </a:p>
      </dsp:txBody>
      <dsp:txXfrm>
        <a:off x="7914722" y="2032477"/>
        <a:ext cx="3663804" cy="2637939"/>
      </dsp:txXfrm>
    </dsp:sp>
    <dsp:sp modelId="{49DD72F5-F1E7-D343-8329-37038D658008}">
      <dsp:nvSpPr>
        <dsp:cNvPr id="0" name=""/>
        <dsp:cNvSpPr/>
      </dsp:nvSpPr>
      <dsp:spPr>
        <a:xfrm>
          <a:off x="7914722" y="273851"/>
          <a:ext cx="3663804" cy="1758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61902" tIns="165100" rIns="36190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914722" y="273851"/>
        <a:ext cx="3663804" cy="1758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4F277-6A03-4B44-962C-876C3D988F01}">
      <dsp:nvSpPr>
        <dsp:cNvPr id="0" name=""/>
        <dsp:cNvSpPr/>
      </dsp:nvSpPr>
      <dsp:spPr>
        <a:xfrm>
          <a:off x="0" y="61523"/>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Immutable objects, like </a:t>
          </a:r>
          <a:r>
            <a:rPr lang="en-US" sz="2300" b="1" i="0" kern="1200" dirty="0"/>
            <a:t>primitive</a:t>
          </a:r>
          <a:r>
            <a:rPr lang="en-US" sz="2300" b="0" i="0" kern="1200" dirty="0"/>
            <a:t> values, </a:t>
          </a:r>
          <a:r>
            <a:rPr lang="en-US" sz="2300" b="1" i="0" u="sng" kern="1200" dirty="0"/>
            <a:t>cannot</a:t>
          </a:r>
          <a:r>
            <a:rPr lang="en-US" sz="2300" b="0" i="0" kern="1200" dirty="0"/>
            <a:t> be altered after creation, which leads to safer code by preventing accidental changes.</a:t>
          </a:r>
          <a:endParaRPr lang="en-US" sz="2300" kern="1200" dirty="0"/>
        </a:p>
      </dsp:txBody>
      <dsp:txXfrm>
        <a:off x="0" y="61523"/>
        <a:ext cx="3630478" cy="2178287"/>
      </dsp:txXfrm>
    </dsp:sp>
    <dsp:sp modelId="{AEAD49F8-E1D2-C545-BF51-FB855E33C694}">
      <dsp:nvSpPr>
        <dsp:cNvPr id="0" name=""/>
        <dsp:cNvSpPr/>
      </dsp:nvSpPr>
      <dsp:spPr>
        <a:xfrm>
          <a:off x="3993526" y="61523"/>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Examples of immutable values include undefined, </a:t>
          </a:r>
          <a:r>
            <a:rPr lang="en-US" sz="2300" b="1" i="0" kern="1200" dirty="0"/>
            <a:t>Boolean</a:t>
          </a:r>
          <a:r>
            <a:rPr lang="en-US" sz="2300" b="0" i="0" kern="1200" dirty="0"/>
            <a:t>, </a:t>
          </a:r>
          <a:r>
            <a:rPr lang="en-US" sz="2300" b="1" i="0" kern="1200" dirty="0"/>
            <a:t>Number</a:t>
          </a:r>
          <a:r>
            <a:rPr lang="en-US" sz="2300" b="0" i="0" kern="1200" dirty="0"/>
            <a:t>, </a:t>
          </a:r>
          <a:r>
            <a:rPr lang="en-US" sz="2300" b="1" i="0" kern="1200" dirty="0"/>
            <a:t>String</a:t>
          </a:r>
          <a:r>
            <a:rPr lang="en-US" sz="2300" b="0" i="0" kern="1200" dirty="0"/>
            <a:t>, </a:t>
          </a:r>
          <a:r>
            <a:rPr lang="en-US" sz="2300" b="1" i="0" kern="1200" dirty="0" err="1"/>
            <a:t>BigInt</a:t>
          </a:r>
          <a:r>
            <a:rPr lang="en-US" sz="2300" b="0" i="0" kern="1200" dirty="0"/>
            <a:t>, </a:t>
          </a:r>
          <a:r>
            <a:rPr lang="en-US" sz="2300" b="1" i="0" kern="1200" dirty="0"/>
            <a:t>Symbol</a:t>
          </a:r>
          <a:r>
            <a:rPr lang="en-US" sz="2300" b="0" i="0" kern="1200" dirty="0"/>
            <a:t>, and </a:t>
          </a:r>
          <a:r>
            <a:rPr lang="en-US" sz="2300" b="1" i="0" kern="1200" dirty="0"/>
            <a:t>null</a:t>
          </a:r>
          <a:r>
            <a:rPr lang="en-US" sz="2300" b="0" i="0" kern="1200" dirty="0"/>
            <a:t>, as they do not allow modification of their state.</a:t>
          </a:r>
          <a:endParaRPr lang="en-US" sz="2300" kern="1200" dirty="0"/>
        </a:p>
      </dsp:txBody>
      <dsp:txXfrm>
        <a:off x="3993526" y="61523"/>
        <a:ext cx="3630478" cy="2178287"/>
      </dsp:txXfrm>
    </dsp:sp>
    <dsp:sp modelId="{9CE853FC-D942-FB47-9BC1-6303479FCB85}">
      <dsp:nvSpPr>
        <dsp:cNvPr id="0" name=""/>
        <dsp:cNvSpPr/>
      </dsp:nvSpPr>
      <dsp:spPr>
        <a:xfrm>
          <a:off x="7987052" y="61523"/>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The immutability of these primitives ensures that they can be </a:t>
          </a:r>
          <a:r>
            <a:rPr lang="en-US" sz="2300" b="1" i="0" kern="1200" dirty="0"/>
            <a:t>passed</a:t>
          </a:r>
          <a:r>
            <a:rPr lang="en-US" sz="2300" b="0" i="0" kern="1200" dirty="0"/>
            <a:t> around functions or threads without the risk of value changes, thus avoiding side effects.</a:t>
          </a:r>
          <a:endParaRPr lang="en-US" sz="2300" kern="1200" dirty="0"/>
        </a:p>
      </dsp:txBody>
      <dsp:txXfrm>
        <a:off x="7987052" y="61523"/>
        <a:ext cx="3630478" cy="2178287"/>
      </dsp:txXfrm>
    </dsp:sp>
    <dsp:sp modelId="{73658E9E-E6D9-9349-BA39-8075D45AC2B5}">
      <dsp:nvSpPr>
        <dsp:cNvPr id="0" name=""/>
        <dsp:cNvSpPr/>
      </dsp:nvSpPr>
      <dsp:spPr>
        <a:xfrm>
          <a:off x="0" y="2602858"/>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Mutable objects, in contrast, such as </a:t>
          </a:r>
          <a:r>
            <a:rPr lang="en-US" sz="2300" b="1" i="0" kern="1200" dirty="0"/>
            <a:t>Object</a:t>
          </a:r>
          <a:r>
            <a:rPr lang="en-US" sz="2300" b="0" i="0" kern="1200" dirty="0"/>
            <a:t>, </a:t>
          </a:r>
          <a:r>
            <a:rPr lang="en-US" sz="2300" b="1" i="0" kern="1200" dirty="0"/>
            <a:t>Array</a:t>
          </a:r>
          <a:r>
            <a:rPr lang="en-US" sz="2300" b="0" i="0" kern="1200" dirty="0"/>
            <a:t>, </a:t>
          </a:r>
          <a:r>
            <a:rPr lang="en-US" sz="2300" b="1" i="0" kern="1200" dirty="0"/>
            <a:t>Map</a:t>
          </a:r>
          <a:r>
            <a:rPr lang="en-US" sz="2300" b="0" i="0" kern="1200" dirty="0"/>
            <a:t>, </a:t>
          </a:r>
          <a:r>
            <a:rPr lang="en-US" sz="2300" b="1" i="0" kern="1200" dirty="0"/>
            <a:t>Set</a:t>
          </a:r>
          <a:r>
            <a:rPr lang="en-US" sz="2300" b="0" i="0" kern="1200" dirty="0"/>
            <a:t>, </a:t>
          </a:r>
          <a:r>
            <a:rPr lang="en-US" sz="2300" b="1" i="0" kern="1200" dirty="0"/>
            <a:t>Date</a:t>
          </a:r>
          <a:r>
            <a:rPr lang="en-US" sz="2300" b="0" i="0" kern="1200" dirty="0"/>
            <a:t>, </a:t>
          </a:r>
          <a:r>
            <a:rPr lang="en-US" sz="2300" b="1" i="0" kern="1200" dirty="0"/>
            <a:t>Function</a:t>
          </a:r>
          <a:r>
            <a:rPr lang="en-US" sz="2300" b="0" i="0" kern="1200" dirty="0"/>
            <a:t>, and others created with the new keyword, </a:t>
          </a:r>
          <a:r>
            <a:rPr lang="en-US" sz="2300" b="1" i="0" u="sng" kern="1200" dirty="0"/>
            <a:t>can</a:t>
          </a:r>
          <a:r>
            <a:rPr lang="en-US" sz="2300" b="0" i="0" kern="1200" dirty="0"/>
            <a:t> have their state changed after creation.</a:t>
          </a:r>
          <a:endParaRPr lang="en-US" sz="2300" kern="1200" dirty="0"/>
        </a:p>
      </dsp:txBody>
      <dsp:txXfrm>
        <a:off x="0" y="2602858"/>
        <a:ext cx="3630478" cy="2178287"/>
      </dsp:txXfrm>
    </dsp:sp>
    <dsp:sp modelId="{2DE7A19C-4DF6-344E-850F-DF06601DC926}">
      <dsp:nvSpPr>
        <dsp:cNvPr id="0" name=""/>
        <dsp:cNvSpPr/>
      </dsp:nvSpPr>
      <dsp:spPr>
        <a:xfrm>
          <a:off x="3993526" y="2602858"/>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The use of immutable objects simplifies the understanding of the program flow, as their state remains constant throughout the execution.</a:t>
          </a:r>
          <a:endParaRPr lang="en-US" sz="2300" kern="1200" dirty="0"/>
        </a:p>
      </dsp:txBody>
      <dsp:txXfrm>
        <a:off x="3993526" y="2602858"/>
        <a:ext cx="3630478" cy="2178287"/>
      </dsp:txXfrm>
    </dsp:sp>
    <dsp:sp modelId="{B9EDE8A5-14E2-6840-99DD-E00182EAD1E8}">
      <dsp:nvSpPr>
        <dsp:cNvPr id="0" name=""/>
        <dsp:cNvSpPr/>
      </dsp:nvSpPr>
      <dsp:spPr>
        <a:xfrm>
          <a:off x="7987052" y="2602858"/>
          <a:ext cx="3630478" cy="21782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Benefits include easier debugging, thread safety in concurrent programming, and avoiding complex state management issues that can arise with mutable objects.</a:t>
          </a:r>
          <a:endParaRPr lang="en-US" sz="2300" kern="1200"/>
        </a:p>
      </dsp:txBody>
      <dsp:txXfrm>
        <a:off x="7987052" y="2602858"/>
        <a:ext cx="3630478" cy="217828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30221-CA8B-A249-81C7-753734D73BDE}" type="datetimeFigureOut">
              <a:rPr lang="da-DK" smtClean="0"/>
              <a:t>20.04.2024</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47A26-167A-EC4F-8A24-0AF84FD301A3}" type="slidenum">
              <a:rPr lang="da-DK" smtClean="0"/>
              <a:t>‹#›</a:t>
            </a:fld>
            <a:endParaRPr lang="da-DK"/>
          </a:p>
        </p:txBody>
      </p:sp>
    </p:spTree>
    <p:extLst>
      <p:ext uri="{BB962C8B-B14F-4D97-AF65-F5344CB8AC3E}">
        <p14:creationId xmlns:p14="http://schemas.microsoft.com/office/powerpoint/2010/main" val="230812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4E17D630-D229-46CA-A397-BF9D87BA6ACA}"/>
              </a:ext>
            </a:extLst>
          </p:cNvPr>
          <p:cNvSpPr/>
          <p:nvPr userDrawn="1"/>
        </p:nvSpPr>
        <p:spPr>
          <a:xfrm>
            <a:off x="0" y="0"/>
            <a:ext cx="12191040" cy="685692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txBody>
          <a:bodyPr/>
          <a:lstStyle/>
          <a:p>
            <a:endParaRPr lang="da-DK" dirty="0"/>
          </a:p>
        </p:txBody>
      </p:sp>
      <p:sp>
        <p:nvSpPr>
          <p:cNvPr id="10" name="CustomShape 4">
            <a:extLst>
              <a:ext uri="{FF2B5EF4-FFF2-40B4-BE49-F238E27FC236}">
                <a16:creationId xmlns:a16="http://schemas.microsoft.com/office/drawing/2014/main" id="{C42A42CD-BB0A-4669-98E9-4DF96EDEC5E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FC5900-6BF5-4919-8DD3-3C132D5D4BE4}" type="slidenum">
              <a:rPr lang="en-US" sz="2400" b="0" strike="noStrike" spc="-1">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1" name="Picture 4" descr="Billedresultat for aau logo">
            <a:extLst>
              <a:ext uri="{FF2B5EF4-FFF2-40B4-BE49-F238E27FC236}">
                <a16:creationId xmlns:a16="http://schemas.microsoft.com/office/drawing/2014/main" id="{E90F576F-E8E0-4F4F-B537-9C4A6B4947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46048" y="204155"/>
            <a:ext cx="2698584" cy="1593362"/>
          </a:xfrm>
          <a:prstGeom prst="rect">
            <a:avLst/>
          </a:prstGeom>
          <a:noFill/>
          <a:extLst>
            <a:ext uri="{909E8E84-426E-40DD-AFC4-6F175D3DCCD1}">
              <a14:hiddenFill xmlns:a14="http://schemas.microsoft.com/office/drawing/2010/main">
                <a:solidFill>
                  <a:srgbClr val="FFFFFF"/>
                </a:solidFill>
              </a14:hiddenFill>
            </a:ext>
          </a:extLst>
        </p:spPr>
      </p:pic>
      <p:sp>
        <p:nvSpPr>
          <p:cNvPr id="12" name="CustomShape 3">
            <a:extLst>
              <a:ext uri="{FF2B5EF4-FFF2-40B4-BE49-F238E27FC236}">
                <a16:creationId xmlns:a16="http://schemas.microsoft.com/office/drawing/2014/main" id="{2E9412E0-47C9-40B9-ACC7-6A4B9146B87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3" name="Picture 4" descr="Billedresultat for aau logo">
            <a:extLst>
              <a:ext uri="{FF2B5EF4-FFF2-40B4-BE49-F238E27FC236}">
                <a16:creationId xmlns:a16="http://schemas.microsoft.com/office/drawing/2014/main" id="{6B09A691-F44E-4F24-8D92-FB2FEA8B654C}"/>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A951E591-D3A2-40B4-8DEE-16140FA8CC3D}"/>
              </a:ext>
            </a:extLst>
          </p:cNvPr>
          <p:cNvSpPr>
            <a:spLocks noGrp="1"/>
          </p:cNvSpPr>
          <p:nvPr>
            <p:ph type="body" sz="quarter" idx="11" hasCustomPrompt="1"/>
          </p:nvPr>
        </p:nvSpPr>
        <p:spPr>
          <a:xfrm>
            <a:off x="1842480" y="2001672"/>
            <a:ext cx="8506440" cy="1325448"/>
          </a:xfrm>
          <a:prstGeom prst="rect">
            <a:avLst/>
          </a:prstGeom>
        </p:spPr>
        <p:txBody>
          <a:bodyPr/>
          <a:lstStyle>
            <a:lvl1pPr marL="0" indent="0" algn="ctr">
              <a:buNone/>
              <a:defRPr sz="4400">
                <a:solidFill>
                  <a:schemeClr val="bg1"/>
                </a:solidFill>
              </a:defRPr>
            </a:lvl1pPr>
          </a:lstStyle>
          <a:p>
            <a:pPr lvl="0"/>
            <a:r>
              <a:rPr lang="da-DK" dirty="0"/>
              <a:t>Title</a:t>
            </a:r>
          </a:p>
          <a:p>
            <a:pPr lvl="0"/>
            <a:endParaRPr lang="da-DK" dirty="0"/>
          </a:p>
        </p:txBody>
      </p:sp>
      <p:sp>
        <p:nvSpPr>
          <p:cNvPr id="15" name="Text Placeholder 4">
            <a:extLst>
              <a:ext uri="{FF2B5EF4-FFF2-40B4-BE49-F238E27FC236}">
                <a16:creationId xmlns:a16="http://schemas.microsoft.com/office/drawing/2014/main" id="{6F75DFD3-5469-4F19-8DFC-28EF905CF142}"/>
              </a:ext>
            </a:extLst>
          </p:cNvPr>
          <p:cNvSpPr>
            <a:spLocks noGrp="1"/>
          </p:cNvSpPr>
          <p:nvPr>
            <p:ph type="body" sz="quarter" idx="12" hasCustomPrompt="1"/>
          </p:nvPr>
        </p:nvSpPr>
        <p:spPr>
          <a:xfrm>
            <a:off x="1842480" y="3843741"/>
            <a:ext cx="8506440" cy="1127588"/>
          </a:xfrm>
          <a:prstGeom prst="rect">
            <a:avLst/>
          </a:prstGeom>
        </p:spPr>
        <p:txBody>
          <a:bodyPr/>
          <a:lstStyle>
            <a:lvl1pPr marL="0" indent="0" algn="ctr">
              <a:buNone/>
              <a:defRPr sz="2400">
                <a:solidFill>
                  <a:schemeClr val="bg1"/>
                </a:solidFill>
              </a:defRPr>
            </a:lvl1pPr>
          </a:lstStyle>
          <a:p>
            <a:pPr lvl="0"/>
            <a:r>
              <a:rPr lang="da-DK" dirty="0"/>
              <a:t>Igor syrytsin</a:t>
            </a:r>
          </a:p>
        </p:txBody>
      </p:sp>
      <p:sp>
        <p:nvSpPr>
          <p:cNvPr id="9" name="Line 5">
            <a:extLst>
              <a:ext uri="{FF2B5EF4-FFF2-40B4-BE49-F238E27FC236}">
                <a16:creationId xmlns:a16="http://schemas.microsoft.com/office/drawing/2014/main" id="{B4EE1A8E-F616-4735-B9DC-92D3B55986CA}"/>
              </a:ext>
            </a:extLst>
          </p:cNvPr>
          <p:cNvSpPr/>
          <p:nvPr userDrawn="1"/>
        </p:nvSpPr>
        <p:spPr>
          <a:xfrm>
            <a:off x="1842480" y="3529440"/>
            <a:ext cx="8506440" cy="360"/>
          </a:xfrm>
          <a:prstGeom prst="line">
            <a:avLst/>
          </a:prstGeom>
          <a:ln w="6480">
            <a:solidFill>
              <a:srgbClr val="FFFFFF"/>
            </a:solidFill>
            <a:miter/>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3937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4C99179-F679-41E3-82D2-604DAB65BD07}"/>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7" name="CustomShape 1">
            <a:extLst>
              <a:ext uri="{FF2B5EF4-FFF2-40B4-BE49-F238E27FC236}">
                <a16:creationId xmlns:a16="http://schemas.microsoft.com/office/drawing/2014/main" id="{11C558CB-B1E5-4EF3-B41D-796AB4ED83FF}"/>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994F60FF-B779-4C93-A1A1-EA836F37689F}"/>
              </a:ext>
            </a:extLst>
          </p:cNvPr>
          <p:cNvSpPr>
            <a:spLocks noGrp="1"/>
          </p:cNvSpPr>
          <p:nvPr>
            <p:ph idx="1"/>
          </p:nvPr>
        </p:nvSpPr>
        <p:spPr>
          <a:xfrm>
            <a:off x="280988" y="1039813"/>
            <a:ext cx="11606212" cy="3582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Text Placeholder 3">
            <a:extLst>
              <a:ext uri="{FF2B5EF4-FFF2-40B4-BE49-F238E27FC236}">
                <a16:creationId xmlns:a16="http://schemas.microsoft.com/office/drawing/2014/main" id="{06D046BC-1D06-44F9-A769-62836691032F}"/>
              </a:ext>
            </a:extLst>
          </p:cNvPr>
          <p:cNvSpPr>
            <a:spLocks noGrp="1"/>
          </p:cNvSpPr>
          <p:nvPr>
            <p:ph type="body" sz="half" idx="2"/>
          </p:nvPr>
        </p:nvSpPr>
        <p:spPr>
          <a:xfrm>
            <a:off x="280988" y="4838700"/>
            <a:ext cx="11606212" cy="13208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tle 1">
            <a:extLst>
              <a:ext uri="{FF2B5EF4-FFF2-40B4-BE49-F238E27FC236}">
                <a16:creationId xmlns:a16="http://schemas.microsoft.com/office/drawing/2014/main" id="{0FD52BC4-37D2-49AE-B66E-AA1BA9D61FC2}"/>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8" name="CustomShape 3">
            <a:extLst>
              <a:ext uri="{FF2B5EF4-FFF2-40B4-BE49-F238E27FC236}">
                <a16:creationId xmlns:a16="http://schemas.microsoft.com/office/drawing/2014/main" id="{2E2890F2-B00A-4D20-87E9-C52CBC351DC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9" name="Picture 4" descr="Billedresultat for aau logo">
            <a:extLst>
              <a:ext uri="{FF2B5EF4-FFF2-40B4-BE49-F238E27FC236}">
                <a16:creationId xmlns:a16="http://schemas.microsoft.com/office/drawing/2014/main" id="{D2F2AE3C-2B87-415A-B0ED-C9D99E9EF6A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1A3B4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579432" cy="494426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8" name="Title 1">
            <a:extLst>
              <a:ext uri="{FF2B5EF4-FFF2-40B4-BE49-F238E27FC236}">
                <a16:creationId xmlns:a16="http://schemas.microsoft.com/office/drawing/2014/main" id="{6BEAC217-4E0C-499E-A348-9A63A96A8AE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9" name="CustomShape 3">
            <a:extLst>
              <a:ext uri="{FF2B5EF4-FFF2-40B4-BE49-F238E27FC236}">
                <a16:creationId xmlns:a16="http://schemas.microsoft.com/office/drawing/2014/main" id="{E0360937-C10C-411E-8DEA-5272EC2D443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0" name="Picture 4" descr="Billedresultat for aau logo">
            <a:extLst>
              <a:ext uri="{FF2B5EF4-FFF2-40B4-BE49-F238E27FC236}">
                <a16:creationId xmlns:a16="http://schemas.microsoft.com/office/drawing/2014/main" id="{BB9AEBD9-AE23-4054-A894-9180AA03FB0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ustomShape 1">
            <a:extLst>
              <a:ext uri="{FF2B5EF4-FFF2-40B4-BE49-F238E27FC236}">
                <a16:creationId xmlns:a16="http://schemas.microsoft.com/office/drawing/2014/main" id="{D9992EBA-BD34-45F8-8A5A-1E2B04008B87}"/>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68871D10-A4E8-4FE6-9C8A-22ECD01CBACF}"/>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617531" cy="48426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7" name="Title 1">
            <a:extLst>
              <a:ext uri="{FF2B5EF4-FFF2-40B4-BE49-F238E27FC236}">
                <a16:creationId xmlns:a16="http://schemas.microsoft.com/office/drawing/2014/main" id="{7EFD2CCD-4E2E-46A5-8C1D-213B77BA0E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11" name="CustomShape 3">
            <a:extLst>
              <a:ext uri="{FF2B5EF4-FFF2-40B4-BE49-F238E27FC236}">
                <a16:creationId xmlns:a16="http://schemas.microsoft.com/office/drawing/2014/main" id="{FA909ACE-4822-42B6-98FF-AB10D739F76F}"/>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2" name="Picture 4" descr="Billedresultat for aau logo">
            <a:extLst>
              <a:ext uri="{FF2B5EF4-FFF2-40B4-BE49-F238E27FC236}">
                <a16:creationId xmlns:a16="http://schemas.microsoft.com/office/drawing/2014/main" id="{A2300531-30A0-43D4-B712-F781E6A33BA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7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CustomShape 1">
            <a:extLst>
              <a:ext uri="{FF2B5EF4-FFF2-40B4-BE49-F238E27FC236}">
                <a16:creationId xmlns:a16="http://schemas.microsoft.com/office/drawing/2014/main" id="{C97CF19C-2A8C-4C83-9969-5C0C44CA1BF0}"/>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5BB37F0E-3AF7-434B-A9F1-450103CBA6DB}"/>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4" name="CustomShape 3">
            <a:extLst>
              <a:ext uri="{FF2B5EF4-FFF2-40B4-BE49-F238E27FC236}">
                <a16:creationId xmlns:a16="http://schemas.microsoft.com/office/drawing/2014/main" id="{C92760E8-00F8-4636-BAAB-7AB41386136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5" name="Picture 4" descr="Billedresultat for aau logo">
            <a:extLst>
              <a:ext uri="{FF2B5EF4-FFF2-40B4-BE49-F238E27FC236}">
                <a16:creationId xmlns:a16="http://schemas.microsoft.com/office/drawing/2014/main" id="{26618860-7AF9-46AD-A52A-30FDA76E7ED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E8B943-24EC-45F4-96AE-C0F049B1A6B6}"/>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3" name="Text Placeholder 2">
            <a:extLst>
              <a:ext uri="{FF2B5EF4-FFF2-40B4-BE49-F238E27FC236}">
                <a16:creationId xmlns:a16="http://schemas.microsoft.com/office/drawing/2014/main" id="{2448B04C-D812-479A-B2CA-87DAED9CFAE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1">
            <a:extLst>
              <a:ext uri="{FF2B5EF4-FFF2-40B4-BE49-F238E27FC236}">
                <a16:creationId xmlns:a16="http://schemas.microsoft.com/office/drawing/2014/main" id="{51DE2E52-076D-4361-9FC0-AB4413ED2B7D}"/>
              </a:ext>
            </a:extLst>
          </p:cNvPr>
          <p:cNvSpPr txBox="1">
            <a:spLocks/>
          </p:cNvSpPr>
          <p:nvPr userDrawn="1"/>
        </p:nvSpPr>
        <p:spPr>
          <a:xfrm>
            <a:off x="317500" y="225425"/>
            <a:ext cx="10515600" cy="6254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r>
              <a:rPr lang="en-US"/>
              <a:t>Title</a:t>
            </a:r>
            <a:endParaRPr lang="da-DK" dirty="0"/>
          </a:p>
        </p:txBody>
      </p:sp>
    </p:spTree>
    <p:extLst>
      <p:ext uri="{BB962C8B-B14F-4D97-AF65-F5344CB8AC3E}">
        <p14:creationId xmlns:p14="http://schemas.microsoft.com/office/powerpoint/2010/main" val="39903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ustomShape 1">
            <a:extLst>
              <a:ext uri="{FF2B5EF4-FFF2-40B4-BE49-F238E27FC236}">
                <a16:creationId xmlns:a16="http://schemas.microsoft.com/office/drawing/2014/main" id="{DE9211CA-50FA-4AA6-B92D-1ECD2C278C49}"/>
              </a:ext>
            </a:extLst>
          </p:cNvPr>
          <p:cNvSpPr/>
          <p:nvPr userDrawn="1"/>
        </p:nvSpPr>
        <p:spPr>
          <a:xfrm>
            <a:off x="961" y="146233"/>
            <a:ext cx="6095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6" name="CustomShape 1">
            <a:extLst>
              <a:ext uri="{FF2B5EF4-FFF2-40B4-BE49-F238E27FC236}">
                <a16:creationId xmlns:a16="http://schemas.microsoft.com/office/drawing/2014/main" id="{37162B5F-5FC0-4E1F-AE3A-33F268ECAC25}"/>
              </a:ext>
            </a:extLst>
          </p:cNvPr>
          <p:cNvSpPr/>
          <p:nvPr userDrawn="1"/>
        </p:nvSpPr>
        <p:spPr>
          <a:xfrm rot="5400000">
            <a:off x="2856950" y="3481250"/>
            <a:ext cx="383000" cy="60951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7" name="CustomShape 3">
            <a:extLst>
              <a:ext uri="{FF2B5EF4-FFF2-40B4-BE49-F238E27FC236}">
                <a16:creationId xmlns:a16="http://schemas.microsoft.com/office/drawing/2014/main" id="{0E088941-CE2F-4EAB-BB3D-8402B8C70076}"/>
              </a:ext>
            </a:extLst>
          </p:cNvPr>
          <p:cNvSpPr/>
          <p:nvPr userDrawn="1"/>
        </p:nvSpPr>
        <p:spPr>
          <a:xfrm>
            <a:off x="3201480" y="6301775"/>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8" name="Picture 4" descr="Billedresultat for aau logo">
            <a:extLst>
              <a:ext uri="{FF2B5EF4-FFF2-40B4-BE49-F238E27FC236}">
                <a16:creationId xmlns:a16="http://schemas.microsoft.com/office/drawing/2014/main" id="{7D57ECC6-78AF-4F1C-A008-3842EBC1481A}"/>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904874"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a:extLst>
              <a:ext uri="{FF2B5EF4-FFF2-40B4-BE49-F238E27FC236}">
                <a16:creationId xmlns:a16="http://schemas.microsoft.com/office/drawing/2014/main" id="{C6D134A6-2D2D-49AB-839D-1D627562E6B5}"/>
              </a:ext>
            </a:extLst>
          </p:cNvPr>
          <p:cNvSpPr/>
          <p:nvPr userDrawn="1"/>
        </p:nvSpPr>
        <p:spPr>
          <a:xfrm>
            <a:off x="0" y="914400"/>
            <a:ext cx="6096000" cy="54229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7AD2DF8F-F95D-4A8D-B2AB-67D5288C64F4}"/>
              </a:ext>
            </a:extLst>
          </p:cNvPr>
          <p:cNvSpPr>
            <a:spLocks noGrp="1"/>
          </p:cNvSpPr>
          <p:nvPr>
            <p:ph sz="half" idx="1"/>
          </p:nvPr>
        </p:nvSpPr>
        <p:spPr>
          <a:xfrm>
            <a:off x="190500" y="1253331"/>
            <a:ext cx="57531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9" name="Picture Placeholder 2">
            <a:extLst>
              <a:ext uri="{FF2B5EF4-FFF2-40B4-BE49-F238E27FC236}">
                <a16:creationId xmlns:a16="http://schemas.microsoft.com/office/drawing/2014/main" id="{64621685-1088-4419-A9AF-171658A181E4}"/>
              </a:ext>
            </a:extLst>
          </p:cNvPr>
          <p:cNvSpPr>
            <a:spLocks noGrp="1"/>
          </p:cNvSpPr>
          <p:nvPr>
            <p:ph type="pic" idx="10"/>
          </p:nvPr>
        </p:nvSpPr>
        <p:spPr>
          <a:xfrm>
            <a:off x="6388100" y="146233"/>
            <a:ext cx="5486400" cy="657406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dirty="0"/>
          </a:p>
        </p:txBody>
      </p:sp>
      <p:sp>
        <p:nvSpPr>
          <p:cNvPr id="10" name="Title 1">
            <a:extLst>
              <a:ext uri="{FF2B5EF4-FFF2-40B4-BE49-F238E27FC236}">
                <a16:creationId xmlns:a16="http://schemas.microsoft.com/office/drawing/2014/main" id="{0C7D11BA-8ABD-4337-B06F-24F06CBF402C}"/>
              </a:ext>
            </a:extLst>
          </p:cNvPr>
          <p:cNvSpPr>
            <a:spLocks noGrp="1"/>
          </p:cNvSpPr>
          <p:nvPr>
            <p:ph type="title" hasCustomPrompt="1"/>
          </p:nvPr>
        </p:nvSpPr>
        <p:spPr>
          <a:xfrm>
            <a:off x="317500" y="225425"/>
            <a:ext cx="4587374"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0525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4D3CB0C3-3B44-4FBC-BE36-7F83F8344132}"/>
              </a:ext>
            </a:extLst>
          </p:cNvPr>
          <p:cNvSpPr/>
          <p:nvPr userDrawn="1"/>
        </p:nvSpPr>
        <p:spPr>
          <a:xfrm>
            <a:off x="0" y="137699"/>
            <a:ext cx="4394200" cy="6582602"/>
          </a:xfrm>
          <a:prstGeom prst="rect">
            <a:avLst/>
          </a:prstGeom>
          <a:solidFill>
            <a:srgbClr val="1A3B49"/>
          </a:solidFill>
          <a:ln w="12600">
            <a:solidFill>
              <a:srgbClr val="325490"/>
            </a:solidFill>
            <a:miter/>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24961DFF-D4DB-4D3D-AF82-D36D3C6D051C}"/>
              </a:ext>
            </a:extLst>
          </p:cNvPr>
          <p:cNvSpPr/>
          <p:nvPr userDrawn="1"/>
        </p:nvSpPr>
        <p:spPr>
          <a:xfrm>
            <a:off x="1418717" y="6301404"/>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7" name="Picture 4" descr="Billedresultat for aau logo">
            <a:extLst>
              <a:ext uri="{FF2B5EF4-FFF2-40B4-BE49-F238E27FC236}">
                <a16:creationId xmlns:a16="http://schemas.microsoft.com/office/drawing/2014/main" id="{6BB004C1-06A5-48FB-984B-A25557FAFFF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3198311"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2C6032-7223-4D99-84C2-724062D068B6}"/>
              </a:ext>
            </a:extLst>
          </p:cNvPr>
          <p:cNvSpPr>
            <a:spLocks noGrp="1"/>
          </p:cNvSpPr>
          <p:nvPr>
            <p:ph type="title"/>
          </p:nvPr>
        </p:nvSpPr>
        <p:spPr>
          <a:xfrm>
            <a:off x="228600" y="269041"/>
            <a:ext cx="3206932" cy="1052512"/>
          </a:xfrm>
          <a:prstGeom prst="rect">
            <a:avLst/>
          </a:prstGeom>
        </p:spPr>
        <p:txBody>
          <a:bodyPr anchor="b"/>
          <a:lstStyle>
            <a:lvl1pPr algn="l">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da-DK" dirty="0"/>
          </a:p>
        </p:txBody>
      </p:sp>
      <p:sp>
        <p:nvSpPr>
          <p:cNvPr id="3" name="Picture Placeholder 2">
            <a:extLst>
              <a:ext uri="{FF2B5EF4-FFF2-40B4-BE49-F238E27FC236}">
                <a16:creationId xmlns:a16="http://schemas.microsoft.com/office/drawing/2014/main" id="{5F53EF00-49FF-4F76-AB34-7D1B716D469B}"/>
              </a:ext>
            </a:extLst>
          </p:cNvPr>
          <p:cNvSpPr>
            <a:spLocks noGrp="1"/>
          </p:cNvSpPr>
          <p:nvPr>
            <p:ph type="pic" idx="1"/>
          </p:nvPr>
        </p:nvSpPr>
        <p:spPr>
          <a:xfrm>
            <a:off x="4622800" y="147607"/>
            <a:ext cx="7340600" cy="658260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a:extLst>
              <a:ext uri="{FF2B5EF4-FFF2-40B4-BE49-F238E27FC236}">
                <a16:creationId xmlns:a16="http://schemas.microsoft.com/office/drawing/2014/main" id="{75D03B3F-698E-415B-9618-9DA49AEC9FCC}"/>
              </a:ext>
            </a:extLst>
          </p:cNvPr>
          <p:cNvSpPr>
            <a:spLocks noGrp="1"/>
          </p:cNvSpPr>
          <p:nvPr>
            <p:ph type="body" sz="half" idx="2"/>
          </p:nvPr>
        </p:nvSpPr>
        <p:spPr>
          <a:xfrm>
            <a:off x="228600" y="2049462"/>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7299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A3B49"/>
        </a:solidFill>
        <a:effectLst/>
      </p:bgPr>
    </p:bg>
    <p:spTree>
      <p:nvGrpSpPr>
        <p:cNvPr id="1" name=""/>
        <p:cNvGrpSpPr/>
        <p:nvPr/>
      </p:nvGrpSpPr>
      <p:grpSpPr>
        <a:xfrm>
          <a:off x="0" y="0"/>
          <a:ext cx="0" cy="0"/>
          <a:chOff x="0" y="0"/>
          <a:chExt cx="0" cy="0"/>
        </a:xfrm>
      </p:grpSpPr>
      <p:sp>
        <p:nvSpPr>
          <p:cNvPr id="24" name="CustomShape 1">
            <a:extLst>
              <a:ext uri="{FF2B5EF4-FFF2-40B4-BE49-F238E27FC236}">
                <a16:creationId xmlns:a16="http://schemas.microsoft.com/office/drawing/2014/main" id="{4422BC3E-4420-4732-A8D1-4C168286CB91}"/>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25" name="CustomShape 1">
            <a:extLst>
              <a:ext uri="{FF2B5EF4-FFF2-40B4-BE49-F238E27FC236}">
                <a16:creationId xmlns:a16="http://schemas.microsoft.com/office/drawing/2014/main" id="{2D91359D-C4F5-456A-ADD4-379BEB77BA7A}"/>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8" name="CustomShape 3">
            <a:extLst>
              <a:ext uri="{FF2B5EF4-FFF2-40B4-BE49-F238E27FC236}">
                <a16:creationId xmlns:a16="http://schemas.microsoft.com/office/drawing/2014/main" id="{2F2F01F1-6976-46BB-B1CC-F07CC65E37D3}"/>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9" name="Picture 4" descr="Billedresultat for aau logo">
            <a:extLst>
              <a:ext uri="{FF2B5EF4-FFF2-40B4-BE49-F238E27FC236}">
                <a16:creationId xmlns:a16="http://schemas.microsoft.com/office/drawing/2014/main" id="{2D58F4A3-36EE-490D-BD26-A80E72E49EF3}"/>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59ED499-9CD6-4D2D-892E-81CF683EF798}"/>
              </a:ext>
            </a:extLst>
          </p:cNvPr>
          <p:cNvSpPr>
            <a:spLocks noGrp="1"/>
          </p:cNvSpPr>
          <p:nvPr>
            <p:ph type="body" idx="1"/>
          </p:nvPr>
        </p:nvSpPr>
        <p:spPr>
          <a:xfrm>
            <a:off x="712788" y="1185863"/>
            <a:ext cx="5157787"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8F47A1-D48B-4D85-8B42-5D2307EE85B2}"/>
              </a:ext>
            </a:extLst>
          </p:cNvPr>
          <p:cNvSpPr>
            <a:spLocks noGrp="1"/>
          </p:cNvSpPr>
          <p:nvPr>
            <p:ph sz="half" idx="2"/>
          </p:nvPr>
        </p:nvSpPr>
        <p:spPr>
          <a:xfrm>
            <a:off x="712788" y="2009775"/>
            <a:ext cx="5157787"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Text Placeholder 4">
            <a:extLst>
              <a:ext uri="{FF2B5EF4-FFF2-40B4-BE49-F238E27FC236}">
                <a16:creationId xmlns:a16="http://schemas.microsoft.com/office/drawing/2014/main" id="{2184ED5A-7788-4BF7-A5FF-BE73938B191F}"/>
              </a:ext>
            </a:extLst>
          </p:cNvPr>
          <p:cNvSpPr>
            <a:spLocks noGrp="1"/>
          </p:cNvSpPr>
          <p:nvPr>
            <p:ph type="body" sz="quarter" idx="3"/>
          </p:nvPr>
        </p:nvSpPr>
        <p:spPr>
          <a:xfrm>
            <a:off x="6045200" y="11858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F1FC68-93E5-4F98-BBE4-3C967BA526D0}"/>
              </a:ext>
            </a:extLst>
          </p:cNvPr>
          <p:cNvSpPr>
            <a:spLocks noGrp="1"/>
          </p:cNvSpPr>
          <p:nvPr>
            <p:ph sz="quarter" idx="4"/>
          </p:nvPr>
        </p:nvSpPr>
        <p:spPr>
          <a:xfrm>
            <a:off x="6045200" y="20097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le 1">
            <a:extLst>
              <a:ext uri="{FF2B5EF4-FFF2-40B4-BE49-F238E27FC236}">
                <a16:creationId xmlns:a16="http://schemas.microsoft.com/office/drawing/2014/main" id="{9507B395-8D07-49BB-8DD5-60F4F377503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7342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2F708AF9-7984-4BA8-8AE2-D205444A3969}"/>
              </a:ext>
            </a:extLst>
          </p:cNvPr>
          <p:cNvSpPr/>
          <p:nvPr userDrawn="1"/>
        </p:nvSpPr>
        <p:spPr>
          <a:xfrm>
            <a:off x="11000874" y="146233"/>
            <a:ext cx="1122546"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3">
            <a:extLst>
              <a:ext uri="{FF2B5EF4-FFF2-40B4-BE49-F238E27FC236}">
                <a16:creationId xmlns:a16="http://schemas.microsoft.com/office/drawing/2014/main" id="{65D5F69E-5FB7-4A42-A7B9-3B40053D8B3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4" name="Picture 4" descr="Billedresultat for aau logo">
            <a:extLst>
              <a:ext uri="{FF2B5EF4-FFF2-40B4-BE49-F238E27FC236}">
                <a16:creationId xmlns:a16="http://schemas.microsoft.com/office/drawing/2014/main" id="{83D5AA83-322B-4866-B287-C97ED380446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66584" y="137520"/>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31AEB7E-0247-442E-B79D-514A6200A9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586302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7470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7" r:id="rId7"/>
    <p:sldLayoutId id="2147483653" r:id="rId8"/>
    <p:sldLayoutId id="214748365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9lAuS6jsDgE?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4.xml"/><Relationship Id="rId1" Type="http://schemas.openxmlformats.org/officeDocument/2006/relationships/video" Target="https://www.youtube.com/embed/W6tdhb-ziqE?feature=oembed" TargetMode="Externa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A figure for the front page of a presentation themed around 'Locks and Semaphores', displaying an abstract representation of the concept. There should be a large padlock symbolizing a lock and a traffic semaphore with red, yellow, and green lights symbolizing the semaphore. The setting is an abstract digital space suggesting technology and security, with circuit lines and glowing lights. The color scheme includes blues, greens, and greys to convey a professional and technological atmosphere. This image should be fitting for a Microsoft PowerPoint slide cover, with a wide aspect ratio.">
            <a:extLst>
              <a:ext uri="{FF2B5EF4-FFF2-40B4-BE49-F238E27FC236}">
                <a16:creationId xmlns:a16="http://schemas.microsoft.com/office/drawing/2014/main" id="{457B0BF5-D5B2-8319-DFB9-8AD948225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 y="0"/>
            <a:ext cx="1219330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A22BE7-1D2B-96F1-5354-397C84E75D67}"/>
              </a:ext>
            </a:extLst>
          </p:cNvPr>
          <p:cNvSpPr txBox="1"/>
          <p:nvPr/>
        </p:nvSpPr>
        <p:spPr>
          <a:xfrm>
            <a:off x="9814885" y="5877223"/>
            <a:ext cx="1981198" cy="523220"/>
          </a:xfrm>
          <a:prstGeom prst="rect">
            <a:avLst/>
          </a:prstGeom>
          <a:noFill/>
        </p:spPr>
        <p:txBody>
          <a:bodyPr wrap="square">
            <a:spAutoFit/>
          </a:bodyPr>
          <a:lstStyle/>
          <a:p>
            <a:r>
              <a:rPr lang="en-US" sz="2800" dirty="0">
                <a:solidFill>
                  <a:schemeClr val="bg1"/>
                </a:solidFill>
              </a:rPr>
              <a:t>23-04-2024</a:t>
            </a:r>
          </a:p>
        </p:txBody>
      </p:sp>
      <p:sp>
        <p:nvSpPr>
          <p:cNvPr id="2" name="Text Placeholder 1">
            <a:extLst>
              <a:ext uri="{FF2B5EF4-FFF2-40B4-BE49-F238E27FC236}">
                <a16:creationId xmlns:a16="http://schemas.microsoft.com/office/drawing/2014/main" id="{2D72FA17-B6EB-46CF-BE7D-E2ED328CE0D4}"/>
              </a:ext>
            </a:extLst>
          </p:cNvPr>
          <p:cNvSpPr>
            <a:spLocks noGrp="1"/>
          </p:cNvSpPr>
          <p:nvPr>
            <p:ph type="body" sz="quarter" idx="11"/>
          </p:nvPr>
        </p:nvSpPr>
        <p:spPr>
          <a:xfrm>
            <a:off x="186854" y="309282"/>
            <a:ext cx="4977094" cy="1092500"/>
          </a:xfrm>
        </p:spPr>
        <p:txBody>
          <a:bodyPr/>
          <a:lstStyle/>
          <a:p>
            <a:pPr algn="l"/>
            <a:r>
              <a:rPr lang="en-US" sz="2000" b="1" dirty="0">
                <a:highlight>
                  <a:srgbClr val="1A3B49"/>
                </a:highlight>
                <a:latin typeface="Söhne"/>
              </a:rPr>
              <a:t>Locks and semaphores</a:t>
            </a:r>
            <a:endParaRPr lang="en-US" sz="2000" b="1" i="0" dirty="0">
              <a:effectLst/>
              <a:highlight>
                <a:srgbClr val="1A3B49"/>
              </a:highlight>
              <a:latin typeface="Söhne"/>
            </a:endParaRPr>
          </a:p>
        </p:txBody>
      </p:sp>
      <p:sp>
        <p:nvSpPr>
          <p:cNvPr id="3" name="Text Placeholder 2">
            <a:extLst>
              <a:ext uri="{FF2B5EF4-FFF2-40B4-BE49-F238E27FC236}">
                <a16:creationId xmlns:a16="http://schemas.microsoft.com/office/drawing/2014/main" id="{93B6319C-CB2A-4041-F284-7AC4F051815A}"/>
              </a:ext>
            </a:extLst>
          </p:cNvPr>
          <p:cNvSpPr>
            <a:spLocks noGrp="1"/>
          </p:cNvSpPr>
          <p:nvPr>
            <p:ph type="body" sz="quarter" idx="12"/>
          </p:nvPr>
        </p:nvSpPr>
        <p:spPr>
          <a:xfrm>
            <a:off x="495889" y="5877223"/>
            <a:ext cx="2179512" cy="523220"/>
          </a:xfrm>
        </p:spPr>
        <p:txBody>
          <a:bodyPr/>
          <a:lstStyle/>
          <a:p>
            <a:r>
              <a:rPr lang="en-US" dirty="0"/>
              <a:t>Igor </a:t>
            </a:r>
            <a:r>
              <a:rPr lang="en-US" dirty="0" err="1"/>
              <a:t>Syrytsin</a:t>
            </a:r>
            <a:endParaRPr lang="en-US" dirty="0"/>
          </a:p>
        </p:txBody>
      </p:sp>
    </p:spTree>
    <p:extLst>
      <p:ext uri="{BB962C8B-B14F-4D97-AF65-F5344CB8AC3E}">
        <p14:creationId xmlns:p14="http://schemas.microsoft.com/office/powerpoint/2010/main" val="2034917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F1F9D-FFD3-BA5A-4445-BA5471DD5D10}"/>
              </a:ext>
            </a:extLst>
          </p:cNvPr>
          <p:cNvSpPr>
            <a:spLocks noGrp="1"/>
          </p:cNvSpPr>
          <p:nvPr>
            <p:ph type="title"/>
          </p:nvPr>
        </p:nvSpPr>
        <p:spPr>
          <a:xfrm>
            <a:off x="228600" y="269041"/>
            <a:ext cx="3206932" cy="1052512"/>
          </a:xfrm>
        </p:spPr>
        <p:txBody>
          <a:bodyPr anchor="b">
            <a:normAutofit/>
          </a:bodyPr>
          <a:lstStyle/>
          <a:p>
            <a:r>
              <a:rPr lang="da-DK" sz="2400" dirty="0">
                <a:highlight>
                  <a:srgbClr val="1A3B49"/>
                </a:highlight>
              </a:rPr>
              <a:t>1.7 –</a:t>
            </a:r>
            <a:r>
              <a:rPr lang="en-US" sz="2400" dirty="0">
                <a:highlight>
                  <a:srgbClr val="1A3B49"/>
                </a:highlight>
              </a:rPr>
              <a:t>KERNEL</a:t>
            </a:r>
            <a:br>
              <a:rPr lang="en-US" sz="2400" b="0" i="0" dirty="0">
                <a:effectLst/>
                <a:highlight>
                  <a:srgbClr val="1A3B49"/>
                </a:highlight>
              </a:rPr>
            </a:br>
            <a:endParaRPr lang="da-DK" sz="2400" dirty="0">
              <a:highlight>
                <a:srgbClr val="1A3B49"/>
              </a:highlight>
            </a:endParaRPr>
          </a:p>
        </p:txBody>
      </p:sp>
      <p:sp>
        <p:nvSpPr>
          <p:cNvPr id="7175" name="Text Placeholder 3">
            <a:extLst>
              <a:ext uri="{FF2B5EF4-FFF2-40B4-BE49-F238E27FC236}">
                <a16:creationId xmlns:a16="http://schemas.microsoft.com/office/drawing/2014/main" id="{FE405D7C-DE66-B4AD-4CF4-1C6CD27BEBC8}"/>
              </a:ext>
            </a:extLst>
          </p:cNvPr>
          <p:cNvSpPr>
            <a:spLocks noGrp="1"/>
          </p:cNvSpPr>
          <p:nvPr>
            <p:ph type="body" sz="half" idx="2"/>
          </p:nvPr>
        </p:nvSpPr>
        <p:spPr>
          <a:xfrm>
            <a:off x="228600" y="1243514"/>
            <a:ext cx="3932237" cy="4709416"/>
          </a:xfrm>
        </p:spPr>
        <p:txBody>
          <a:bodyPr/>
          <a:lstStyle/>
          <a:p>
            <a:pPr marL="342900" indent="-342900" algn="l">
              <a:buFont typeface="+mj-lt"/>
              <a:buAutoNum type="arabicPeriod"/>
            </a:pPr>
            <a:r>
              <a:rPr lang="en-US" sz="1600" b="1" i="0" dirty="0">
                <a:effectLst/>
                <a:highlight>
                  <a:srgbClr val="1A3B49"/>
                </a:highlight>
                <a:latin typeface="Söhne"/>
              </a:rPr>
              <a:t>Operating System Kernel</a:t>
            </a:r>
            <a:r>
              <a:rPr lang="en-US" sz="1600" b="0" i="0" dirty="0">
                <a:effectLst/>
                <a:highlight>
                  <a:srgbClr val="1A3B49"/>
                </a:highlight>
                <a:latin typeface="Söhne"/>
              </a:rPr>
              <a:t>: The kernel is the core part of the operating system, acting as a mediator between applications and the physical hardware of a computer.</a:t>
            </a:r>
          </a:p>
          <a:p>
            <a:pPr marL="342900" indent="-342900" algn="l">
              <a:buFont typeface="+mj-lt"/>
              <a:buAutoNum type="arabicPeriod"/>
            </a:pPr>
            <a:r>
              <a:rPr lang="en-US" sz="1600" b="1" i="0" dirty="0">
                <a:effectLst/>
                <a:highlight>
                  <a:srgbClr val="1A3B49"/>
                </a:highlight>
                <a:latin typeface="Söhne"/>
              </a:rPr>
              <a:t>Applications Layer</a:t>
            </a:r>
            <a:r>
              <a:rPr lang="en-US" sz="1600" b="0" i="0" dirty="0">
                <a:effectLst/>
                <a:highlight>
                  <a:srgbClr val="1A3B49"/>
                </a:highlight>
                <a:latin typeface="Söhne"/>
              </a:rPr>
              <a:t>: This top layer consists of user-operated applications which interact with the kernel to perform tasks, utilizing underlying hardware resources.</a:t>
            </a:r>
          </a:p>
          <a:p>
            <a:pPr marL="342900" indent="-342900" algn="l">
              <a:buFont typeface="+mj-lt"/>
              <a:buAutoNum type="arabicPeriod"/>
            </a:pPr>
            <a:r>
              <a:rPr lang="en-US" sz="1600" b="1" i="0" dirty="0">
                <a:effectLst/>
                <a:highlight>
                  <a:srgbClr val="1A3B49"/>
                </a:highlight>
                <a:latin typeface="Söhne"/>
              </a:rPr>
              <a:t>Hardware Abstraction</a:t>
            </a:r>
            <a:r>
              <a:rPr lang="en-US" sz="1600" b="0" i="0" dirty="0">
                <a:effectLst/>
                <a:highlight>
                  <a:srgbClr val="1A3B49"/>
                </a:highlight>
                <a:latin typeface="Söhne"/>
              </a:rPr>
              <a:t>: The kernel abstracts the complexity of hardware like CPU, memory, and devices, providing a consistent interface for applications to interact with these resources.</a:t>
            </a:r>
          </a:p>
          <a:p>
            <a:pPr marL="342900" indent="-342900" algn="l">
              <a:buFont typeface="+mj-lt"/>
              <a:buAutoNum type="arabicPeriod"/>
            </a:pPr>
            <a:r>
              <a:rPr lang="en-US" sz="1600" b="1" i="0" dirty="0">
                <a:effectLst/>
                <a:highlight>
                  <a:srgbClr val="1A3B49"/>
                </a:highlight>
                <a:latin typeface="Söhne"/>
              </a:rPr>
              <a:t>Resource Management</a:t>
            </a:r>
            <a:r>
              <a:rPr lang="en-US" sz="1600" b="0" i="0" dirty="0">
                <a:effectLst/>
                <a:highlight>
                  <a:srgbClr val="1A3B49"/>
                </a:highlight>
                <a:latin typeface="Söhne"/>
              </a:rPr>
              <a:t>: The kernel manages resources, allocating CPU time, memory space, and I/O device access efficiently among multiple applications to ensure smooth operation and system stability.</a:t>
            </a:r>
          </a:p>
          <a:p>
            <a:pPr marL="342900" indent="-342900">
              <a:buFont typeface="+mj-lt"/>
              <a:buAutoNum type="arabicPeriod"/>
            </a:pPr>
            <a:endParaRPr lang="en-US" sz="1400" dirty="0">
              <a:highlight>
                <a:srgbClr val="1A3B49"/>
              </a:highlight>
            </a:endParaRPr>
          </a:p>
        </p:txBody>
      </p:sp>
      <p:pic>
        <p:nvPicPr>
          <p:cNvPr id="12290" name="Picture 2" descr="Kernel (operating system) - Wikipedia">
            <a:extLst>
              <a:ext uri="{FF2B5EF4-FFF2-40B4-BE49-F238E27FC236}">
                <a16:creationId xmlns:a16="http://schemas.microsoft.com/office/drawing/2014/main" id="{685C714C-5D44-13F0-8566-E261292DA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324" y="905069"/>
            <a:ext cx="6396294" cy="504786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C02AE0D6-858A-4F21-F55C-4B294B59F3C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9345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F1F9D-FFD3-BA5A-4445-BA5471DD5D10}"/>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1.8 –</a:t>
            </a:r>
            <a:r>
              <a:rPr lang="en-US" sz="2200" b="0" i="0" dirty="0">
                <a:effectLst/>
                <a:highlight>
                  <a:srgbClr val="1A3B49"/>
                </a:highlight>
              </a:rPr>
              <a:t>User –level vs kernel level</a:t>
            </a:r>
            <a:br>
              <a:rPr lang="en-US" sz="2200" b="0" i="0" dirty="0">
                <a:effectLst/>
                <a:highlight>
                  <a:srgbClr val="1A3B49"/>
                </a:highlight>
              </a:rPr>
            </a:br>
            <a:endParaRPr lang="da-DK" sz="2200" dirty="0">
              <a:highlight>
                <a:srgbClr val="1A3B49"/>
              </a:highlight>
            </a:endParaRPr>
          </a:p>
        </p:txBody>
      </p:sp>
      <p:sp>
        <p:nvSpPr>
          <p:cNvPr id="7175" name="Text Placeholder 3">
            <a:extLst>
              <a:ext uri="{FF2B5EF4-FFF2-40B4-BE49-F238E27FC236}">
                <a16:creationId xmlns:a16="http://schemas.microsoft.com/office/drawing/2014/main" id="{FE405D7C-DE66-B4AD-4CF4-1C6CD27BEBC8}"/>
              </a:ext>
            </a:extLst>
          </p:cNvPr>
          <p:cNvSpPr>
            <a:spLocks noGrp="1"/>
          </p:cNvSpPr>
          <p:nvPr>
            <p:ph type="body" sz="half" idx="2"/>
          </p:nvPr>
        </p:nvSpPr>
        <p:spPr>
          <a:xfrm>
            <a:off x="228600" y="1243514"/>
            <a:ext cx="3932237" cy="3811588"/>
          </a:xfrm>
        </p:spPr>
        <p:txBody>
          <a:bodyPr/>
          <a:lstStyle/>
          <a:p>
            <a:pPr algn="l">
              <a:buFont typeface="+mj-lt"/>
              <a:buAutoNum type="arabicPeriod"/>
            </a:pPr>
            <a:r>
              <a:rPr lang="en-US" sz="1600" b="1" i="0" dirty="0">
                <a:effectLst/>
                <a:highlight>
                  <a:srgbClr val="1A3B49"/>
                </a:highlight>
                <a:latin typeface="Söhne"/>
              </a:rPr>
              <a:t>User-level Threads</a:t>
            </a:r>
            <a:r>
              <a:rPr lang="en-US" sz="1600" b="0" i="0" dirty="0">
                <a:effectLst/>
                <a:highlight>
                  <a:srgbClr val="1A3B49"/>
                </a:highlight>
                <a:latin typeface="Söhne"/>
              </a:rPr>
              <a:t>: Operate entirely in user space, meaning their management is done by the thread library at the user level, leading to quick context switches and low overhead.</a:t>
            </a:r>
          </a:p>
          <a:p>
            <a:pPr algn="l">
              <a:buFont typeface="+mj-lt"/>
              <a:buAutoNum type="arabicPeriod"/>
            </a:pPr>
            <a:r>
              <a:rPr lang="en-US" sz="1600" b="1" i="0" dirty="0">
                <a:effectLst/>
                <a:highlight>
                  <a:srgbClr val="1A3B49"/>
                </a:highlight>
                <a:latin typeface="Söhne"/>
              </a:rPr>
              <a:t>Kernel-level Threads</a:t>
            </a:r>
            <a:r>
              <a:rPr lang="en-US" sz="1600" b="0" i="0" dirty="0">
                <a:effectLst/>
                <a:highlight>
                  <a:srgbClr val="1A3B49"/>
                </a:highlight>
                <a:latin typeface="Söhne"/>
              </a:rPr>
              <a:t>: Managed directly by the operating system kernel, resulting in a more significant overhead due to system calls, but offering better multi-processor utilization.</a:t>
            </a:r>
          </a:p>
          <a:p>
            <a:pPr algn="l">
              <a:buFont typeface="+mj-lt"/>
              <a:buAutoNum type="arabicPeriod"/>
            </a:pPr>
            <a:r>
              <a:rPr lang="en-US" sz="1600" b="1" i="0" dirty="0">
                <a:effectLst/>
                <a:highlight>
                  <a:srgbClr val="1A3B49"/>
                </a:highlight>
                <a:latin typeface="Söhne"/>
              </a:rPr>
              <a:t>Function Calls</a:t>
            </a:r>
            <a:r>
              <a:rPr lang="en-US" sz="1600" b="0" i="0" dirty="0">
                <a:effectLst/>
                <a:highlight>
                  <a:srgbClr val="1A3B49"/>
                </a:highlight>
                <a:latin typeface="Söhne"/>
              </a:rPr>
              <a:t>: In user-level threads, API function calls are local to the process's user space. Conversely, kernel-level threads' API calls involve system calls.</a:t>
            </a:r>
          </a:p>
          <a:p>
            <a:pPr algn="l">
              <a:buFont typeface="+mj-lt"/>
              <a:buAutoNum type="arabicPeriod"/>
            </a:pPr>
            <a:r>
              <a:rPr lang="en-US" sz="1600" b="1" i="0" dirty="0">
                <a:effectLst/>
                <a:highlight>
                  <a:srgbClr val="1A3B49"/>
                </a:highlight>
                <a:latin typeface="Söhne"/>
              </a:rPr>
              <a:t>Performance and Control</a:t>
            </a:r>
            <a:r>
              <a:rPr lang="en-US" sz="1600" b="0" i="0" dirty="0">
                <a:effectLst/>
                <a:highlight>
                  <a:srgbClr val="1A3B49"/>
                </a:highlight>
                <a:latin typeface="Söhne"/>
              </a:rPr>
              <a:t>: User-level threads can perform faster within a single process context but lack the kernel's sophistication in handling multi-core processors, whereas kernel-level threads can be slower but have access to advanced scheduling and multi-processing capabilities provided by the OS.</a:t>
            </a:r>
          </a:p>
          <a:p>
            <a:endParaRPr lang="en-US" sz="1400" dirty="0">
              <a:highlight>
                <a:srgbClr val="1A3B49"/>
              </a:highlight>
            </a:endParaRPr>
          </a:p>
        </p:txBody>
      </p:sp>
      <p:pic>
        <p:nvPicPr>
          <p:cNvPr id="9218" name="Picture 2">
            <a:extLst>
              <a:ext uri="{FF2B5EF4-FFF2-40B4-BE49-F238E27FC236}">
                <a16:creationId xmlns:a16="http://schemas.microsoft.com/office/drawing/2014/main" id="{7CD0D5CD-3A85-132F-1981-910A9D805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068" y="1321553"/>
            <a:ext cx="7490932" cy="39834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DF98B055-21C1-FB66-E834-C618D86E3A5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05469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F1F9D-FFD3-BA5A-4445-BA5471DD5D10}"/>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1.9 -</a:t>
            </a:r>
            <a:r>
              <a:rPr lang="en-US" sz="2200" b="0" i="0" dirty="0">
                <a:effectLst/>
                <a:highlight>
                  <a:srgbClr val="1A3B49"/>
                </a:highlight>
              </a:rPr>
              <a:t>THREAD SCHEDULING</a:t>
            </a:r>
            <a:br>
              <a:rPr lang="en-US" sz="2200" b="0" i="0" dirty="0">
                <a:effectLst/>
                <a:highlight>
                  <a:srgbClr val="1A3B49"/>
                </a:highlight>
              </a:rPr>
            </a:br>
            <a:endParaRPr lang="da-DK" sz="2200" dirty="0">
              <a:highlight>
                <a:srgbClr val="1A3B49"/>
              </a:highlight>
            </a:endParaRPr>
          </a:p>
        </p:txBody>
      </p:sp>
      <p:pic>
        <p:nvPicPr>
          <p:cNvPr id="7170" name="Picture 2" descr="Thread Scheduling - GeeksforGeeks">
            <a:extLst>
              <a:ext uri="{FF2B5EF4-FFF2-40B4-BE49-F238E27FC236}">
                <a16:creationId xmlns:a16="http://schemas.microsoft.com/office/drawing/2014/main" id="{CCD3CF32-4002-F35D-BA98-DBCD075691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034862"/>
            <a:ext cx="7340600" cy="480809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75" name="Text Placeholder 3">
            <a:extLst>
              <a:ext uri="{FF2B5EF4-FFF2-40B4-BE49-F238E27FC236}">
                <a16:creationId xmlns:a16="http://schemas.microsoft.com/office/drawing/2014/main" id="{FE405D7C-DE66-B4AD-4CF4-1C6CD27BEBC8}"/>
              </a:ext>
            </a:extLst>
          </p:cNvPr>
          <p:cNvSpPr>
            <a:spLocks noGrp="1"/>
          </p:cNvSpPr>
          <p:nvPr>
            <p:ph type="body" sz="half" idx="2"/>
          </p:nvPr>
        </p:nvSpPr>
        <p:spPr>
          <a:xfrm>
            <a:off x="228600" y="1318159"/>
            <a:ext cx="4026159" cy="4808092"/>
          </a:xfrm>
        </p:spPr>
        <p:txBody>
          <a:bodyPr/>
          <a:lstStyle/>
          <a:p>
            <a:pPr algn="l">
              <a:buFont typeface="+mj-lt"/>
              <a:buAutoNum type="arabicPeriod"/>
            </a:pPr>
            <a:r>
              <a:rPr lang="en-US" sz="1400" b="1" i="0" dirty="0">
                <a:effectLst/>
                <a:highlight>
                  <a:srgbClr val="1A3B49"/>
                </a:highlight>
                <a:latin typeface="Söhne"/>
              </a:rPr>
              <a:t>Thread-Level Parallelism</a:t>
            </a:r>
            <a:r>
              <a:rPr lang="en-US" sz="1400" b="0" i="0" dirty="0">
                <a:effectLst/>
                <a:highlight>
                  <a:srgbClr val="1A3B49"/>
                </a:highlight>
                <a:latin typeface="Söhne"/>
              </a:rPr>
              <a:t>: The diagram illustrates how multiple threads (T1, T2, etc.) can run in parallel within separate processes (P1, P2, P3), allowing for concurrent execution of tasks.</a:t>
            </a:r>
          </a:p>
          <a:p>
            <a:pPr algn="l">
              <a:buFont typeface="+mj-lt"/>
              <a:buAutoNum type="arabicPeriod"/>
            </a:pPr>
            <a:r>
              <a:rPr lang="en-US" sz="1400" b="1" i="0" dirty="0">
                <a:effectLst/>
                <a:highlight>
                  <a:srgbClr val="1A3B49"/>
                </a:highlight>
                <a:latin typeface="Söhne"/>
              </a:rPr>
              <a:t>Lightweight Processes (LWP)</a:t>
            </a:r>
            <a:r>
              <a:rPr lang="en-US" sz="1400" b="0" i="0" dirty="0">
                <a:effectLst/>
                <a:highlight>
                  <a:srgbClr val="1A3B49"/>
                </a:highlight>
                <a:latin typeface="Söhne"/>
              </a:rPr>
              <a:t>: Each thread is mapped to a lightweight process, acting as an intermediary between user threads and the kernel, ensuring efficient scheduling and execution by the CPU (represented by 'K').</a:t>
            </a:r>
          </a:p>
          <a:p>
            <a:pPr algn="l">
              <a:buFont typeface="+mj-lt"/>
              <a:buAutoNum type="arabicPeriod"/>
            </a:pPr>
            <a:r>
              <a:rPr lang="en-US" sz="1400" b="1" i="0" dirty="0">
                <a:effectLst/>
                <a:highlight>
                  <a:srgbClr val="1A3B49"/>
                </a:highlight>
                <a:latin typeface="Söhne"/>
              </a:rPr>
              <a:t>User and Kernel Space</a:t>
            </a:r>
            <a:r>
              <a:rPr lang="en-US" sz="1400" b="0" i="0" dirty="0">
                <a:effectLst/>
                <a:highlight>
                  <a:srgbClr val="1A3B49"/>
                </a:highlight>
                <a:latin typeface="Söhne"/>
              </a:rPr>
              <a:t>: Threads operate in user space (PCS for private context, SCS for shared context), while the kernel (K) manages their scheduling in kernel space, reflecting the separation of concerns for security and efficiency.</a:t>
            </a:r>
          </a:p>
          <a:p>
            <a:pPr algn="l">
              <a:buFont typeface="+mj-lt"/>
              <a:buAutoNum type="arabicPeriod"/>
            </a:pPr>
            <a:r>
              <a:rPr lang="en-US" sz="1400" b="1" i="0" dirty="0">
                <a:effectLst/>
                <a:highlight>
                  <a:srgbClr val="1A3B49"/>
                </a:highlight>
                <a:latin typeface="Söhne"/>
              </a:rPr>
              <a:t>Scheduling Granularity</a:t>
            </a:r>
            <a:r>
              <a:rPr lang="en-US" sz="1400" b="0" i="0" dirty="0">
                <a:effectLst/>
                <a:highlight>
                  <a:srgbClr val="1A3B49"/>
                </a:highlight>
                <a:latin typeface="Söhne"/>
              </a:rPr>
              <a:t>: The scheduler at the kernel level decides which LWPs to execute, affecting the overall throughput and responsiveness of the system, highlighting the importance of the thread scheduler's role.</a:t>
            </a:r>
          </a:p>
          <a:p>
            <a:endParaRPr lang="en-US" sz="1400" dirty="0">
              <a:highlight>
                <a:srgbClr val="1A3B49"/>
              </a:highlight>
            </a:endParaRPr>
          </a:p>
        </p:txBody>
      </p:sp>
      <p:sp>
        <p:nvSpPr>
          <p:cNvPr id="5" name="Footer Placeholder 3">
            <a:extLst>
              <a:ext uri="{FF2B5EF4-FFF2-40B4-BE49-F238E27FC236}">
                <a16:creationId xmlns:a16="http://schemas.microsoft.com/office/drawing/2014/main" id="{E84BA36A-FF42-5CB7-1691-1F384B6D146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5035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91788-D14F-712E-FC26-D1EEDF378117}"/>
              </a:ext>
            </a:extLst>
          </p:cNvPr>
          <p:cNvSpPr>
            <a:spLocks noGrp="1"/>
          </p:cNvSpPr>
          <p:nvPr>
            <p:ph type="title"/>
          </p:nvPr>
        </p:nvSpPr>
        <p:spPr/>
        <p:txBody>
          <a:bodyPr/>
          <a:lstStyle/>
          <a:p>
            <a:r>
              <a:rPr lang="da-DK" dirty="0">
                <a:highlight>
                  <a:srgbClr val="1A3B49"/>
                </a:highlight>
              </a:rPr>
              <a:t>1.10 - </a:t>
            </a:r>
            <a:r>
              <a:rPr lang="en-US" b="0" i="0" dirty="0">
                <a:effectLst/>
                <a:highlight>
                  <a:srgbClr val="1A3B49"/>
                </a:highlight>
                <a:latin typeface="Söhne"/>
              </a:rPr>
              <a:t>CONTEXT SWITCHING</a:t>
            </a:r>
            <a:br>
              <a:rPr lang="en-US" b="0" i="0" dirty="0">
                <a:effectLst/>
                <a:highlight>
                  <a:srgbClr val="1A3B49"/>
                </a:highlight>
                <a:latin typeface="Söhne"/>
              </a:rPr>
            </a:br>
            <a:endParaRPr lang="da-DK" dirty="0">
              <a:highlight>
                <a:srgbClr val="1A3B49"/>
              </a:highlight>
            </a:endParaRPr>
          </a:p>
        </p:txBody>
      </p:sp>
      <p:pic>
        <p:nvPicPr>
          <p:cNvPr id="13318" name="Picture 6">
            <a:extLst>
              <a:ext uri="{FF2B5EF4-FFF2-40B4-BE49-F238E27FC236}">
                <a16:creationId xmlns:a16="http://schemas.microsoft.com/office/drawing/2014/main" id="{6BFFDC9A-78D8-71DA-6B30-41008421D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08" y="1003938"/>
            <a:ext cx="6375400" cy="2895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EC5339-ACE2-D8B4-3D0C-1E443AFD6613}"/>
              </a:ext>
            </a:extLst>
          </p:cNvPr>
          <p:cNvSpPr txBox="1"/>
          <p:nvPr/>
        </p:nvSpPr>
        <p:spPr>
          <a:xfrm>
            <a:off x="167951" y="3899538"/>
            <a:ext cx="11775233" cy="2308324"/>
          </a:xfrm>
          <a:prstGeom prst="rect">
            <a:avLst/>
          </a:prstGeom>
          <a:noFill/>
        </p:spPr>
        <p:txBody>
          <a:bodyPr wrap="square">
            <a:spAutoFit/>
          </a:bodyPr>
          <a:lstStyle/>
          <a:p>
            <a:pPr algn="l">
              <a:buFont typeface="+mj-lt"/>
              <a:buAutoNum type="arabicPeriod"/>
            </a:pPr>
            <a:r>
              <a:rPr lang="en-US" b="1" i="0" dirty="0">
                <a:solidFill>
                  <a:srgbClr val="0D0D0D"/>
                </a:solidFill>
                <a:effectLst/>
                <a:highlight>
                  <a:srgbClr val="FFFFFF"/>
                </a:highlight>
                <a:latin typeface="Söhne"/>
              </a:rPr>
              <a:t>Transition Between Processes</a:t>
            </a:r>
            <a:r>
              <a:rPr lang="en-US" b="0" i="0" dirty="0">
                <a:solidFill>
                  <a:srgbClr val="0D0D0D"/>
                </a:solidFill>
                <a:effectLst/>
                <a:highlight>
                  <a:srgbClr val="FFFFFF"/>
                </a:highlight>
                <a:latin typeface="Söhne"/>
              </a:rPr>
              <a:t>: The diagram shows how the system shifts from running user code in Process 1 to user code in Process 2, with kernel code execution in between.</a:t>
            </a:r>
          </a:p>
          <a:p>
            <a:pPr algn="l">
              <a:buFont typeface="+mj-lt"/>
              <a:buAutoNum type="arabicPeriod"/>
            </a:pPr>
            <a:r>
              <a:rPr lang="en-US" b="1" i="0" dirty="0">
                <a:solidFill>
                  <a:srgbClr val="0D0D0D"/>
                </a:solidFill>
                <a:effectLst/>
                <a:highlight>
                  <a:srgbClr val="FFFFFF"/>
                </a:highlight>
                <a:latin typeface="Söhne"/>
              </a:rPr>
              <a:t>Kernel's Role</a:t>
            </a:r>
            <a:r>
              <a:rPr lang="en-US" b="0" i="0" dirty="0">
                <a:solidFill>
                  <a:srgbClr val="0D0D0D"/>
                </a:solidFill>
                <a:effectLst/>
                <a:highlight>
                  <a:srgbClr val="FFFFFF"/>
                </a:highlight>
                <a:latin typeface="Söhne"/>
              </a:rPr>
              <a:t>: When switching context, the kernel saves the state of the current process (Process 1) and loads the saved state of the next process (Process 2).</a:t>
            </a:r>
          </a:p>
          <a:p>
            <a:pPr algn="l">
              <a:buFont typeface="+mj-lt"/>
              <a:buAutoNum type="arabicPeriod"/>
            </a:pPr>
            <a:r>
              <a:rPr lang="en-US" b="1" i="0" dirty="0">
                <a:solidFill>
                  <a:srgbClr val="0D0D0D"/>
                </a:solidFill>
                <a:effectLst/>
                <a:highlight>
                  <a:srgbClr val="FFFFFF"/>
                </a:highlight>
                <a:latin typeface="Söhne"/>
              </a:rPr>
              <a:t>User-Kernel Transition</a:t>
            </a:r>
            <a:r>
              <a:rPr lang="en-US" b="0" i="0" dirty="0">
                <a:solidFill>
                  <a:srgbClr val="0D0D0D"/>
                </a:solidFill>
                <a:effectLst/>
                <a:highlight>
                  <a:srgbClr val="FFFFFF"/>
                </a:highlight>
                <a:latin typeface="Söhne"/>
              </a:rPr>
              <a:t>: The switch from user mode to kernel mode (and back) is necessary during context switching to ensure the system's stability and security.</a:t>
            </a:r>
          </a:p>
          <a:p>
            <a:pPr algn="l">
              <a:buFont typeface="+mj-lt"/>
              <a:buAutoNum type="arabicPeriod"/>
            </a:pPr>
            <a:r>
              <a:rPr lang="en-US" b="1" i="0" dirty="0">
                <a:solidFill>
                  <a:srgbClr val="0D0D0D"/>
                </a:solidFill>
                <a:effectLst/>
                <a:highlight>
                  <a:srgbClr val="FFFFFF"/>
                </a:highlight>
                <a:latin typeface="Söhne"/>
              </a:rPr>
              <a:t>Switching Overhead</a:t>
            </a:r>
            <a:r>
              <a:rPr lang="en-US" b="0" i="0" dirty="0">
                <a:solidFill>
                  <a:srgbClr val="0D0D0D"/>
                </a:solidFill>
                <a:effectLst/>
                <a:highlight>
                  <a:srgbClr val="FFFFFF"/>
                </a:highlight>
                <a:latin typeface="Söhne"/>
              </a:rPr>
              <a:t>: Each context switch involves some overhead, as indicated by the time spent in kernel mode, impacting overall system efficiency.</a:t>
            </a:r>
          </a:p>
        </p:txBody>
      </p:sp>
      <p:sp>
        <p:nvSpPr>
          <p:cNvPr id="7" name="Footer Placeholder 3">
            <a:extLst>
              <a:ext uri="{FF2B5EF4-FFF2-40B4-BE49-F238E27FC236}">
                <a16:creationId xmlns:a16="http://schemas.microsoft.com/office/drawing/2014/main" id="{25D1BB2D-8D45-BDB8-3EF2-8A9234D818E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65755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FBD9CA-B3A0-97BD-DBEE-2BA7C7B8C65D}"/>
              </a:ext>
            </a:extLst>
          </p:cNvPr>
          <p:cNvSpPr>
            <a:spLocks noGrp="1"/>
          </p:cNvSpPr>
          <p:nvPr>
            <p:ph type="title"/>
          </p:nvPr>
        </p:nvSpPr>
        <p:spPr>
          <a:xfrm>
            <a:off x="317500" y="225425"/>
            <a:ext cx="10515600" cy="625475"/>
          </a:xfrm>
        </p:spPr>
        <p:txBody>
          <a:bodyPr>
            <a:normAutofit/>
          </a:bodyPr>
          <a:lstStyle/>
          <a:p>
            <a:r>
              <a:rPr lang="da-DK" sz="2800" dirty="0">
                <a:highlight>
                  <a:srgbClr val="1A3B49"/>
                </a:highlight>
              </a:rPr>
              <a:t>1.11 - </a:t>
            </a:r>
            <a:r>
              <a:rPr lang="en-US" sz="2800" b="0" i="0" dirty="0">
                <a:effectLst/>
                <a:highlight>
                  <a:srgbClr val="1A3B49"/>
                </a:highlight>
              </a:rPr>
              <a:t>COST OF CONTEXT SWITCHING</a:t>
            </a:r>
            <a:endParaRPr lang="da-DK" sz="2800" dirty="0">
              <a:highlight>
                <a:srgbClr val="1A3B49"/>
              </a:highlight>
            </a:endParaRPr>
          </a:p>
        </p:txBody>
      </p:sp>
      <p:graphicFrame>
        <p:nvGraphicFramePr>
          <p:cNvPr id="8" name="TextBox 5">
            <a:extLst>
              <a:ext uri="{FF2B5EF4-FFF2-40B4-BE49-F238E27FC236}">
                <a16:creationId xmlns:a16="http://schemas.microsoft.com/office/drawing/2014/main" id="{236F9241-3CC3-5D78-CCAD-B40338DCB9C3}"/>
              </a:ext>
            </a:extLst>
          </p:cNvPr>
          <p:cNvGraphicFramePr/>
          <p:nvPr>
            <p:extLst>
              <p:ext uri="{D42A27DB-BD31-4B8C-83A1-F6EECF244321}">
                <p14:modId xmlns:p14="http://schemas.microsoft.com/office/powerpoint/2010/main" val="2447130352"/>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3">
            <a:extLst>
              <a:ext uri="{FF2B5EF4-FFF2-40B4-BE49-F238E27FC236}">
                <a16:creationId xmlns:a16="http://schemas.microsoft.com/office/drawing/2014/main" id="{8C72814B-9985-3153-1DB1-98A3EB0E98B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761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7F767-482F-C036-EAA7-1F13ACEFB9E0}"/>
              </a:ext>
            </a:extLst>
          </p:cNvPr>
          <p:cNvSpPr>
            <a:spLocks noGrp="1"/>
          </p:cNvSpPr>
          <p:nvPr>
            <p:ph type="title"/>
          </p:nvPr>
        </p:nvSpPr>
        <p:spPr/>
        <p:txBody>
          <a:bodyPr/>
          <a:lstStyle/>
          <a:p>
            <a:r>
              <a:rPr lang="da-DK" sz="2400" dirty="0">
                <a:highlight>
                  <a:srgbClr val="1A3B49"/>
                </a:highlight>
              </a:rPr>
              <a:t>1.12 - </a:t>
            </a:r>
            <a:r>
              <a:rPr lang="en-US" sz="2400" b="1" i="0" dirty="0">
                <a:effectLst/>
                <a:highlight>
                  <a:srgbClr val="1A3B49"/>
                </a:highlight>
                <a:latin typeface="Söhne"/>
              </a:rPr>
              <a:t>CONCURRENCY PROBLEMS AND SYNCHRONIZATION MECHANISMS</a:t>
            </a:r>
            <a:endParaRPr lang="da-DK" sz="2400" dirty="0">
              <a:highlight>
                <a:srgbClr val="1A3B49"/>
              </a:highlight>
            </a:endParaRPr>
          </a:p>
        </p:txBody>
      </p:sp>
      <p:pic>
        <p:nvPicPr>
          <p:cNvPr id="15362" name="Picture 2" descr="What is Process Synchronization in OS">
            <a:extLst>
              <a:ext uri="{FF2B5EF4-FFF2-40B4-BE49-F238E27FC236}">
                <a16:creationId xmlns:a16="http://schemas.microsoft.com/office/drawing/2014/main" id="{D723B3CC-E564-511C-540F-49998C50D3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862"/>
          <a:stretch/>
        </p:blipFill>
        <p:spPr bwMode="auto">
          <a:xfrm>
            <a:off x="2503714" y="1129811"/>
            <a:ext cx="7184571" cy="22991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E4A56-E44B-2103-039B-8BCFDB7D3466}"/>
              </a:ext>
            </a:extLst>
          </p:cNvPr>
          <p:cNvSpPr txBox="1"/>
          <p:nvPr/>
        </p:nvSpPr>
        <p:spPr>
          <a:xfrm>
            <a:off x="326571" y="3707911"/>
            <a:ext cx="11980506" cy="2308324"/>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User 1's Process (Process 1):</a:t>
            </a:r>
            <a:r>
              <a:rPr lang="en-US" b="0" i="0" dirty="0">
                <a:solidFill>
                  <a:srgbClr val="0D0D0D"/>
                </a:solidFill>
                <a:effectLst/>
                <a:highlight>
                  <a:srgbClr val="FFFFFF"/>
                </a:highlight>
                <a:latin typeface="Söhne"/>
              </a:rPr>
              <a:t> This process is executing a transaction that deducts a certain amount (Rs. x) from an account (Account A). If this process reads the current balance and performs the deduction without any synchronization mechanism in place, there's a risk that another process may access the balance concurrently, leading to inaccurate results.</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User 2's Process (Process 2):</a:t>
            </a:r>
            <a:r>
              <a:rPr lang="en-US" b="0" i="0" dirty="0">
                <a:solidFill>
                  <a:srgbClr val="0D0D0D"/>
                </a:solidFill>
                <a:effectLst/>
                <a:highlight>
                  <a:srgbClr val="FFFFFF"/>
                </a:highlight>
                <a:latin typeface="Söhne"/>
              </a:rPr>
              <a:t> Concurrently, this process is checking the balance of the same account. If Process 2 reads the balance while Process 1 is midway through its deduction but before it writes back the new balance, User 2 will see an outdated balance, leading to a race condition.</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Current Balance (Rs. y):</a:t>
            </a:r>
            <a:r>
              <a:rPr lang="en-US" b="0" i="0" dirty="0">
                <a:solidFill>
                  <a:srgbClr val="0D0D0D"/>
                </a:solidFill>
                <a:effectLst/>
                <a:highlight>
                  <a:srgbClr val="FFFFFF"/>
                </a:highlight>
                <a:latin typeface="Söhne"/>
              </a:rPr>
              <a:t> This is the balance amount that both processes are trying to read and modify. The race condition arises if the read, modify, and write operations are not atomic.</a:t>
            </a:r>
          </a:p>
        </p:txBody>
      </p:sp>
      <p:sp>
        <p:nvSpPr>
          <p:cNvPr id="7" name="Footer Placeholder 3">
            <a:extLst>
              <a:ext uri="{FF2B5EF4-FFF2-40B4-BE49-F238E27FC236}">
                <a16:creationId xmlns:a16="http://schemas.microsoft.com/office/drawing/2014/main" id="{C35C526B-D390-77AC-2FB7-47B317DC35A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0030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181549-85A6-3E20-E251-B319763EBFD9}"/>
              </a:ext>
            </a:extLst>
          </p:cNvPr>
          <p:cNvSpPr>
            <a:spLocks noGrp="1"/>
          </p:cNvSpPr>
          <p:nvPr>
            <p:ph type="title"/>
          </p:nvPr>
        </p:nvSpPr>
        <p:spPr/>
        <p:txBody>
          <a:bodyPr/>
          <a:lstStyle/>
          <a:p>
            <a:r>
              <a:rPr lang="da-DK" sz="3600" dirty="0">
                <a:highlight>
                  <a:srgbClr val="1A3B49"/>
                </a:highlight>
              </a:rPr>
              <a:t>1.13 - </a:t>
            </a:r>
            <a:r>
              <a:rPr lang="en-US" sz="3600" b="0" i="0" dirty="0">
                <a:effectLst/>
                <a:highlight>
                  <a:srgbClr val="1A3B49"/>
                </a:highlight>
                <a:latin typeface="Söhne"/>
              </a:rPr>
              <a:t>CRITICAL SECTION AND MUTUAL EXCLUSION</a:t>
            </a:r>
            <a:br>
              <a:rPr lang="en-US" sz="3600" b="0" i="0" dirty="0">
                <a:effectLst/>
                <a:highlight>
                  <a:srgbClr val="1A3B49"/>
                </a:highlight>
                <a:latin typeface="Söhne"/>
              </a:rPr>
            </a:br>
            <a:endParaRPr lang="da-DK" sz="3600" dirty="0">
              <a:highlight>
                <a:srgbClr val="1A3B49"/>
              </a:highlight>
            </a:endParaRPr>
          </a:p>
        </p:txBody>
      </p:sp>
      <p:pic>
        <p:nvPicPr>
          <p:cNvPr id="16386" name="Picture 2" descr="02-22">
            <a:extLst>
              <a:ext uri="{FF2B5EF4-FFF2-40B4-BE49-F238E27FC236}">
                <a16:creationId xmlns:a16="http://schemas.microsoft.com/office/drawing/2014/main" id="{2DC04B92-36AD-CCEA-E248-83485CDB3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422" y="1200798"/>
            <a:ext cx="5945155" cy="2894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9D7CD3-B7C6-F8B7-7EF2-F29395C37465}"/>
              </a:ext>
            </a:extLst>
          </p:cNvPr>
          <p:cNvSpPr txBox="1"/>
          <p:nvPr/>
        </p:nvSpPr>
        <p:spPr>
          <a:xfrm>
            <a:off x="821094" y="4378891"/>
            <a:ext cx="10012006"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Two processes, A and B, compete for access to a shared resource.</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At time T1, process A enters the critical region.</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Process B is blocked at time T2 because A is already using the resource.</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Process B gains access to the critical region after A exits at time T3.</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Time T4 indicates when B leaves the critical region.</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Mutual exclusion ensures that only one process can access the critical region at a time.</a:t>
            </a:r>
          </a:p>
        </p:txBody>
      </p:sp>
      <p:sp>
        <p:nvSpPr>
          <p:cNvPr id="7" name="Footer Placeholder 3">
            <a:extLst>
              <a:ext uri="{FF2B5EF4-FFF2-40B4-BE49-F238E27FC236}">
                <a16:creationId xmlns:a16="http://schemas.microsoft.com/office/drawing/2014/main" id="{16F97A9B-57C4-55F3-1996-19D271FF387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39447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1B7C2-0F0C-318F-62E1-D18BBF86D455}"/>
              </a:ext>
            </a:extLst>
          </p:cNvPr>
          <p:cNvSpPr>
            <a:spLocks noGrp="1"/>
          </p:cNvSpPr>
          <p:nvPr>
            <p:ph type="title"/>
          </p:nvPr>
        </p:nvSpPr>
        <p:spPr/>
        <p:txBody>
          <a:bodyPr/>
          <a:lstStyle/>
          <a:p>
            <a:r>
              <a:rPr lang="da-DK" sz="3600" dirty="0">
                <a:highlight>
                  <a:srgbClr val="1A3B49"/>
                </a:highlight>
              </a:rPr>
              <a:t>2 - </a:t>
            </a:r>
            <a:r>
              <a:rPr lang="en-US" sz="3600" b="0" i="0" dirty="0">
                <a:effectLst/>
                <a:highlight>
                  <a:srgbClr val="1A3B49"/>
                </a:highlight>
                <a:latin typeface="Söhne"/>
              </a:rPr>
              <a:t>LOCKS/MUTEXES AND THEIR APPLICATION</a:t>
            </a:r>
            <a:br>
              <a:rPr lang="en-US" sz="3600" b="0" i="0" dirty="0">
                <a:effectLst/>
                <a:highlight>
                  <a:srgbClr val="1A3B49"/>
                </a:highlight>
                <a:latin typeface="Söhne"/>
              </a:rPr>
            </a:br>
            <a:endParaRPr lang="da-DK" sz="3600" dirty="0">
              <a:highlight>
                <a:srgbClr val="1A3B49"/>
              </a:highlight>
            </a:endParaRPr>
          </a:p>
        </p:txBody>
      </p:sp>
      <p:pic>
        <p:nvPicPr>
          <p:cNvPr id="5" name="Online Media 4" descr="Mutex Lock">
            <a:hlinkClick r:id="" action="ppaction://media"/>
            <a:extLst>
              <a:ext uri="{FF2B5EF4-FFF2-40B4-BE49-F238E27FC236}">
                <a16:creationId xmlns:a16="http://schemas.microsoft.com/office/drawing/2014/main" id="{3BFA7B5C-DE87-018C-2841-AB74D8A5F379}"/>
              </a:ext>
            </a:extLst>
          </p:cNvPr>
          <p:cNvPicPr>
            <a:picLocks noRot="1" noChangeAspect="1"/>
          </p:cNvPicPr>
          <p:nvPr>
            <a:videoFile r:link="rId1"/>
          </p:nvPr>
        </p:nvPicPr>
        <p:blipFill>
          <a:blip r:embed="rId3"/>
          <a:stretch>
            <a:fillRect/>
          </a:stretch>
        </p:blipFill>
        <p:spPr>
          <a:xfrm>
            <a:off x="1948412" y="1085612"/>
            <a:ext cx="8295175" cy="4686775"/>
          </a:xfrm>
          <a:prstGeom prst="rect">
            <a:avLst/>
          </a:prstGeom>
        </p:spPr>
      </p:pic>
      <p:sp>
        <p:nvSpPr>
          <p:cNvPr id="6" name="Footer Placeholder 3">
            <a:extLst>
              <a:ext uri="{FF2B5EF4-FFF2-40B4-BE49-F238E27FC236}">
                <a16:creationId xmlns:a16="http://schemas.microsoft.com/office/drawing/2014/main" id="{64DF72E2-14AB-9C8B-AFEC-FA6153F4FF66}"/>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12819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7FB972-EBE4-8992-DB34-A78A245A1A69}"/>
              </a:ext>
            </a:extLst>
          </p:cNvPr>
          <p:cNvSpPr>
            <a:spLocks noGrp="1"/>
          </p:cNvSpPr>
          <p:nvPr>
            <p:ph type="title"/>
          </p:nvPr>
        </p:nvSpPr>
        <p:spPr/>
        <p:txBody>
          <a:bodyPr/>
          <a:lstStyle/>
          <a:p>
            <a:r>
              <a:rPr lang="da-DK" dirty="0">
                <a:highlight>
                  <a:srgbClr val="1A3B49"/>
                </a:highlight>
              </a:rPr>
              <a:t>2.1 - </a:t>
            </a:r>
            <a:r>
              <a:rPr lang="en-US" b="0" i="0" dirty="0">
                <a:effectLst/>
                <a:highlight>
                  <a:srgbClr val="1A3B49"/>
                </a:highlight>
                <a:latin typeface="Söhne"/>
              </a:rPr>
              <a:t>LOCKS/MUTEXES </a:t>
            </a:r>
            <a:br>
              <a:rPr lang="en-US" b="0" i="0" dirty="0">
                <a:effectLst/>
                <a:highlight>
                  <a:srgbClr val="1A3B49"/>
                </a:highlight>
                <a:latin typeface="Söhne"/>
              </a:rPr>
            </a:br>
            <a:endParaRPr lang="da-DK" dirty="0">
              <a:highlight>
                <a:srgbClr val="1A3B49"/>
              </a:highlight>
            </a:endParaRPr>
          </a:p>
        </p:txBody>
      </p:sp>
      <p:pic>
        <p:nvPicPr>
          <p:cNvPr id="10" name="Picture 9">
            <a:extLst>
              <a:ext uri="{FF2B5EF4-FFF2-40B4-BE49-F238E27FC236}">
                <a16:creationId xmlns:a16="http://schemas.microsoft.com/office/drawing/2014/main" id="{B9A83A69-BC09-7BA6-4E45-BA07BC536E2A}"/>
              </a:ext>
            </a:extLst>
          </p:cNvPr>
          <p:cNvPicPr>
            <a:picLocks noChangeAspect="1"/>
          </p:cNvPicPr>
          <p:nvPr/>
        </p:nvPicPr>
        <p:blipFill>
          <a:blip r:embed="rId2"/>
          <a:stretch>
            <a:fillRect/>
          </a:stretch>
        </p:blipFill>
        <p:spPr>
          <a:xfrm>
            <a:off x="3836893" y="1145098"/>
            <a:ext cx="4876800" cy="2134009"/>
          </a:xfrm>
          <a:prstGeom prst="rect">
            <a:avLst/>
          </a:prstGeom>
        </p:spPr>
      </p:pic>
      <p:pic>
        <p:nvPicPr>
          <p:cNvPr id="11" name="Picture 10">
            <a:extLst>
              <a:ext uri="{FF2B5EF4-FFF2-40B4-BE49-F238E27FC236}">
                <a16:creationId xmlns:a16="http://schemas.microsoft.com/office/drawing/2014/main" id="{2CE1DDAF-E72D-7B3A-F493-CFDB9DA0BE76}"/>
              </a:ext>
            </a:extLst>
          </p:cNvPr>
          <p:cNvPicPr>
            <a:picLocks noChangeAspect="1"/>
          </p:cNvPicPr>
          <p:nvPr/>
        </p:nvPicPr>
        <p:blipFill>
          <a:blip r:embed="rId3"/>
          <a:stretch>
            <a:fillRect/>
          </a:stretch>
        </p:blipFill>
        <p:spPr>
          <a:xfrm>
            <a:off x="3527611" y="3573305"/>
            <a:ext cx="5737413" cy="2312871"/>
          </a:xfrm>
          <a:prstGeom prst="rect">
            <a:avLst/>
          </a:prstGeom>
        </p:spPr>
      </p:pic>
      <p:sp>
        <p:nvSpPr>
          <p:cNvPr id="12" name="Footer Placeholder 3">
            <a:extLst>
              <a:ext uri="{FF2B5EF4-FFF2-40B4-BE49-F238E27FC236}">
                <a16:creationId xmlns:a16="http://schemas.microsoft.com/office/drawing/2014/main" id="{34625D1A-E8B9-B8BA-5904-57297DB57EC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50310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p:txBody>
          <a:bodyPr/>
          <a:lstStyle/>
          <a:p>
            <a:r>
              <a:rPr lang="da-DK" dirty="0">
                <a:highlight>
                  <a:srgbClr val="1A3B49"/>
                </a:highlight>
              </a:rPr>
              <a:t>2.2 - </a:t>
            </a:r>
            <a:r>
              <a:rPr lang="en-US" b="0" i="0" dirty="0">
                <a:effectLst/>
                <a:highlight>
                  <a:srgbClr val="1A3B49"/>
                </a:highlight>
                <a:latin typeface="Söhne"/>
              </a:rPr>
              <a:t>Reentrant Locks</a:t>
            </a:r>
            <a:br>
              <a:rPr lang="en-US" b="0" i="0" dirty="0">
                <a:effectLst/>
                <a:highlight>
                  <a:srgbClr val="1A3B49"/>
                </a:highlight>
                <a:latin typeface="Söhne"/>
              </a:rPr>
            </a:br>
            <a:endParaRPr lang="da-DK" dirty="0">
              <a:highlight>
                <a:srgbClr val="1A3B49"/>
              </a:highlight>
            </a:endParaRPr>
          </a:p>
        </p:txBody>
      </p:sp>
      <p:pic>
        <p:nvPicPr>
          <p:cNvPr id="21506" name="Picture 2">
            <a:extLst>
              <a:ext uri="{FF2B5EF4-FFF2-40B4-BE49-F238E27FC236}">
                <a16:creationId xmlns:a16="http://schemas.microsoft.com/office/drawing/2014/main" id="{3B7498BF-286C-7789-CAAB-C8A26CDE1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1162908"/>
            <a:ext cx="5080000" cy="447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E53717-C2E1-DF3C-16BF-C779E13BA9A8}"/>
              </a:ext>
            </a:extLst>
          </p:cNvPr>
          <p:cNvSpPr txBox="1"/>
          <p:nvPr/>
        </p:nvSpPr>
        <p:spPr>
          <a:xfrm>
            <a:off x="86497" y="1443841"/>
            <a:ext cx="7043351" cy="4524315"/>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Reentrant Locks Explained: Also known as recursive locks, allow the same thread to acquire the same lock multiple times without causing a deadlock.</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Deadlock Scenario: Occurs when multiple threads are waiting for locks held by each other, creating a cycle of dependencies with no resolution.</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Role of Reentrant Locks: They help prevent deadlocks by allowing a single thread to pass through critical sections that it has already locked.</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Identifying Deadlock Patterns: The "wait-for" graph (as shown in the image) can identify potential deadlocks, with each node representing a thread and edges representing lock acquisition and waiting states.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Handling Deadlocks: Strategies include deadlock avoidance algorithms, deadlock detection and recovery mechanisms, and using reentrant locks where appropriate.</a:t>
            </a:r>
          </a:p>
          <a:p>
            <a:pPr marL="285750" indent="-285750">
              <a:buFont typeface="Arial" panose="020B0604020202020204" pitchFamily="34" charset="0"/>
              <a:buChar char="•"/>
            </a:pPr>
            <a:endParaRPr lang="da-DK" dirty="0"/>
          </a:p>
        </p:txBody>
      </p:sp>
      <p:sp>
        <p:nvSpPr>
          <p:cNvPr id="7" name="TextBox 6">
            <a:extLst>
              <a:ext uri="{FF2B5EF4-FFF2-40B4-BE49-F238E27FC236}">
                <a16:creationId xmlns:a16="http://schemas.microsoft.com/office/drawing/2014/main" id="{8614B02D-A583-FE62-94D3-7FA9A47DAACC}"/>
              </a:ext>
            </a:extLst>
          </p:cNvPr>
          <p:cNvSpPr txBox="1"/>
          <p:nvPr/>
        </p:nvSpPr>
        <p:spPr>
          <a:xfrm>
            <a:off x="6779742" y="5048760"/>
            <a:ext cx="5325762" cy="1077218"/>
          </a:xfrm>
          <a:prstGeom prst="rect">
            <a:avLst/>
          </a:prstGeom>
          <a:noFill/>
        </p:spPr>
        <p:txBody>
          <a:bodyPr wrap="square">
            <a:spAutoFit/>
          </a:bodyPr>
          <a:lstStyle/>
          <a:p>
            <a:r>
              <a:rPr lang="en-US" sz="1600" b="0" i="0" dirty="0">
                <a:solidFill>
                  <a:srgbClr val="0D0D0D"/>
                </a:solidFill>
                <a:effectLst/>
                <a:highlight>
                  <a:srgbClr val="FFFFFF"/>
                </a:highlight>
                <a:latin typeface="Söhne"/>
              </a:rPr>
              <a:t>(Thread 1, Thread 2, and Thread 3), each having acquired a lock (Lock A, Lock B, and Lock C respectively) and each waiting for a lock held by another, forming a circular wait condition indicative of a deadlock.</a:t>
            </a:r>
            <a:endParaRPr lang="da-DK" sz="1600" dirty="0"/>
          </a:p>
        </p:txBody>
      </p:sp>
      <p:sp>
        <p:nvSpPr>
          <p:cNvPr id="8" name="Footer Placeholder 3">
            <a:extLst>
              <a:ext uri="{FF2B5EF4-FFF2-40B4-BE49-F238E27FC236}">
                <a16:creationId xmlns:a16="http://schemas.microsoft.com/office/drawing/2014/main" id="{03976607-CC72-2211-588A-8793CE3941D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69909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4D9D-8A9D-8D95-657C-2D8998B9D854}"/>
              </a:ext>
            </a:extLst>
          </p:cNvPr>
          <p:cNvSpPr>
            <a:spLocks noGrp="1"/>
          </p:cNvSpPr>
          <p:nvPr>
            <p:ph idx="1"/>
          </p:nvPr>
        </p:nvSpPr>
        <p:spPr>
          <a:xfrm>
            <a:off x="306284" y="1200778"/>
            <a:ext cx="11579432" cy="4944269"/>
          </a:xfrm>
        </p:spPr>
        <p:txBody>
          <a:bodyPr/>
          <a:lstStyle/>
          <a:p>
            <a:pPr marL="514350" indent="-514350">
              <a:buFont typeface="+mj-lt"/>
              <a:buAutoNum type="arabicPeriod"/>
            </a:pPr>
            <a:r>
              <a:rPr lang="en-US" b="1" dirty="0">
                <a:highlight>
                  <a:srgbClr val="1A3B49"/>
                </a:highlight>
                <a:latin typeface="+mn-lt"/>
              </a:rPr>
              <a:t>FUNDAMENTALS OF CONCURRENCY AND SCHEDULING</a:t>
            </a:r>
          </a:p>
          <a:p>
            <a:pPr marL="514350" indent="-514350">
              <a:buFont typeface="+mj-lt"/>
              <a:buAutoNum type="arabicPeriod"/>
            </a:pPr>
            <a:r>
              <a:rPr lang="en-US" b="1" dirty="0">
                <a:highlight>
                  <a:srgbClr val="1A3B49"/>
                </a:highlight>
                <a:latin typeface="+mn-lt"/>
              </a:rPr>
              <a:t>CONCURRENCY PROBLEMS AND SYNCHRONIZATION MECHANISMS</a:t>
            </a:r>
          </a:p>
          <a:p>
            <a:pPr marL="514350" indent="-514350">
              <a:buFont typeface="+mj-lt"/>
              <a:buAutoNum type="arabicPeriod"/>
            </a:pPr>
            <a:r>
              <a:rPr lang="en-US" b="1" dirty="0">
                <a:highlight>
                  <a:srgbClr val="1A3B49"/>
                </a:highlight>
                <a:latin typeface="+mn-lt"/>
              </a:rPr>
              <a:t>LOCKS/MUTEXES AND THEIR APPLICATION </a:t>
            </a:r>
          </a:p>
          <a:p>
            <a:pPr marL="514350" indent="-514350">
              <a:buFont typeface="+mj-lt"/>
              <a:buAutoNum type="arabicPeriod"/>
            </a:pPr>
            <a:r>
              <a:rPr lang="en-US" b="1" dirty="0">
                <a:highlight>
                  <a:srgbClr val="1A3B49"/>
                </a:highlight>
                <a:latin typeface="+mn-lt"/>
              </a:rPr>
              <a:t>SEMAPHORES AND THEIR TYPES </a:t>
            </a:r>
          </a:p>
          <a:p>
            <a:pPr marL="514350" indent="-514350">
              <a:buFont typeface="+mj-lt"/>
              <a:buAutoNum type="arabicPeriod"/>
            </a:pPr>
            <a:r>
              <a:rPr lang="en-US" b="1" dirty="0">
                <a:latin typeface="+mn-lt"/>
              </a:rPr>
              <a:t>ANOMIC OPERATIONS AND IMMUTABLE OBJECTS</a:t>
            </a:r>
          </a:p>
          <a:p>
            <a:pPr marL="514350" indent="-514350">
              <a:buFont typeface="+mj-lt"/>
              <a:buAutoNum type="arabicPeriod"/>
            </a:pPr>
            <a:r>
              <a:rPr lang="en-US" b="1" dirty="0">
                <a:highlight>
                  <a:srgbClr val="1A3B49"/>
                </a:highlight>
                <a:latin typeface="+mn-lt"/>
              </a:rPr>
              <a:t>SUMMARY</a:t>
            </a:r>
          </a:p>
        </p:txBody>
      </p:sp>
      <p:sp>
        <p:nvSpPr>
          <p:cNvPr id="4" name="Title 3">
            <a:extLst>
              <a:ext uri="{FF2B5EF4-FFF2-40B4-BE49-F238E27FC236}">
                <a16:creationId xmlns:a16="http://schemas.microsoft.com/office/drawing/2014/main" id="{0CC70735-EA28-9F93-924B-A8931C27A3D5}"/>
              </a:ext>
            </a:extLst>
          </p:cNvPr>
          <p:cNvSpPr>
            <a:spLocks noGrp="1"/>
          </p:cNvSpPr>
          <p:nvPr>
            <p:ph type="title"/>
          </p:nvPr>
        </p:nvSpPr>
        <p:spPr/>
        <p:txBody>
          <a:bodyPr/>
          <a:lstStyle/>
          <a:p>
            <a:pPr algn="l"/>
            <a:r>
              <a:rPr lang="en-US" b="1" i="0" dirty="0">
                <a:effectLst/>
                <a:latin typeface="Söhne"/>
              </a:rPr>
              <a:t>OVERSIGT</a:t>
            </a:r>
          </a:p>
        </p:txBody>
      </p:sp>
      <p:sp>
        <p:nvSpPr>
          <p:cNvPr id="3" name="Footer Placeholder 3">
            <a:extLst>
              <a:ext uri="{FF2B5EF4-FFF2-40B4-BE49-F238E27FC236}">
                <a16:creationId xmlns:a16="http://schemas.microsoft.com/office/drawing/2014/main" id="{817A5F64-18A5-C7F9-D087-A4C5310C4DB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212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p:txBody>
          <a:bodyPr/>
          <a:lstStyle/>
          <a:p>
            <a:r>
              <a:rPr lang="da-DK" dirty="0">
                <a:highlight>
                  <a:srgbClr val="1A3B49"/>
                </a:highlight>
              </a:rPr>
              <a:t>2.3 – </a:t>
            </a:r>
            <a:r>
              <a:rPr lang="en-US" b="0" i="0" dirty="0">
                <a:effectLst/>
                <a:highlight>
                  <a:srgbClr val="1A3B49"/>
                </a:highlight>
                <a:latin typeface="Söhne"/>
              </a:rPr>
              <a:t>LOCKS IN JAVA</a:t>
            </a:r>
            <a:br>
              <a:rPr lang="en-US" b="0" i="0" dirty="0">
                <a:effectLst/>
                <a:highlight>
                  <a:srgbClr val="1A3B49"/>
                </a:highlight>
                <a:latin typeface="Söhne"/>
              </a:rPr>
            </a:br>
            <a:endParaRPr lang="da-DK" dirty="0">
              <a:highlight>
                <a:srgbClr val="1A3B49"/>
              </a:highlight>
            </a:endParaRPr>
          </a:p>
        </p:txBody>
      </p:sp>
      <p:pic>
        <p:nvPicPr>
          <p:cNvPr id="3" name="Picture 2">
            <a:extLst>
              <a:ext uri="{FF2B5EF4-FFF2-40B4-BE49-F238E27FC236}">
                <a16:creationId xmlns:a16="http://schemas.microsoft.com/office/drawing/2014/main" id="{47C9F4B3-CA14-8221-8588-DEB6555E1433}"/>
              </a:ext>
            </a:extLst>
          </p:cNvPr>
          <p:cNvPicPr>
            <a:picLocks noChangeAspect="1"/>
          </p:cNvPicPr>
          <p:nvPr/>
        </p:nvPicPr>
        <p:blipFill>
          <a:blip r:embed="rId2"/>
          <a:stretch>
            <a:fillRect/>
          </a:stretch>
        </p:blipFill>
        <p:spPr>
          <a:xfrm>
            <a:off x="2209800" y="1331314"/>
            <a:ext cx="7772400" cy="4518102"/>
          </a:xfrm>
          <a:prstGeom prst="rect">
            <a:avLst/>
          </a:prstGeom>
        </p:spPr>
      </p:pic>
      <p:sp>
        <p:nvSpPr>
          <p:cNvPr id="6" name="Footer Placeholder 3">
            <a:extLst>
              <a:ext uri="{FF2B5EF4-FFF2-40B4-BE49-F238E27FC236}">
                <a16:creationId xmlns:a16="http://schemas.microsoft.com/office/drawing/2014/main" id="{9FCC6033-6C5B-E805-76B1-3BF090ACD22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33930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p:txBody>
          <a:bodyPr/>
          <a:lstStyle/>
          <a:p>
            <a:r>
              <a:rPr lang="da-DK" dirty="0">
                <a:highlight>
                  <a:srgbClr val="1A3B49"/>
                </a:highlight>
              </a:rPr>
              <a:t>2.4 - </a:t>
            </a:r>
            <a:r>
              <a:rPr lang="en-US" b="0" i="0" dirty="0">
                <a:effectLst/>
                <a:highlight>
                  <a:srgbClr val="1A3B49"/>
                </a:highlight>
                <a:latin typeface="Söhne"/>
              </a:rPr>
              <a:t>REENTRANT LOCKS IN JAVA</a:t>
            </a:r>
            <a:br>
              <a:rPr lang="en-US" b="0" i="0" dirty="0">
                <a:effectLst/>
                <a:highlight>
                  <a:srgbClr val="1A3B49"/>
                </a:highlight>
                <a:latin typeface="Söhne"/>
              </a:rPr>
            </a:br>
            <a:endParaRPr lang="da-DK" dirty="0">
              <a:highlight>
                <a:srgbClr val="1A3B49"/>
              </a:highlight>
            </a:endParaRPr>
          </a:p>
        </p:txBody>
      </p:sp>
      <p:pic>
        <p:nvPicPr>
          <p:cNvPr id="6" name="Picture 5">
            <a:extLst>
              <a:ext uri="{FF2B5EF4-FFF2-40B4-BE49-F238E27FC236}">
                <a16:creationId xmlns:a16="http://schemas.microsoft.com/office/drawing/2014/main" id="{3BA9C181-5C79-C8A2-8D07-24C15020E78C}"/>
              </a:ext>
            </a:extLst>
          </p:cNvPr>
          <p:cNvPicPr>
            <a:picLocks noChangeAspect="1"/>
          </p:cNvPicPr>
          <p:nvPr/>
        </p:nvPicPr>
        <p:blipFill>
          <a:blip r:embed="rId2"/>
          <a:stretch>
            <a:fillRect/>
          </a:stretch>
        </p:blipFill>
        <p:spPr>
          <a:xfrm>
            <a:off x="2642774" y="1237129"/>
            <a:ext cx="6906451" cy="4858434"/>
          </a:xfrm>
          <a:prstGeom prst="rect">
            <a:avLst/>
          </a:prstGeom>
        </p:spPr>
      </p:pic>
      <p:sp>
        <p:nvSpPr>
          <p:cNvPr id="7" name="Footer Placeholder 3">
            <a:extLst>
              <a:ext uri="{FF2B5EF4-FFF2-40B4-BE49-F238E27FC236}">
                <a16:creationId xmlns:a16="http://schemas.microsoft.com/office/drawing/2014/main" id="{59637091-C507-8B4C-55A3-E7B13A9DBAA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04921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4587374" cy="625475"/>
          </a:xfrm>
        </p:spPr>
        <p:txBody>
          <a:bodyPr>
            <a:normAutofit/>
          </a:bodyPr>
          <a:lstStyle/>
          <a:p>
            <a:r>
              <a:rPr lang="da-DK" sz="2800" dirty="0">
                <a:highlight>
                  <a:srgbClr val="1A3B49"/>
                </a:highlight>
              </a:rPr>
              <a:t>2.5 – </a:t>
            </a:r>
            <a:r>
              <a:rPr lang="en-US" sz="2800" b="0" i="0" dirty="0">
                <a:effectLst/>
                <a:highlight>
                  <a:srgbClr val="1A3B49"/>
                </a:highlight>
              </a:rPr>
              <a:t>LOCKS IN JAVA</a:t>
            </a:r>
            <a:endParaRPr lang="da-DK" sz="2800" dirty="0">
              <a:highlight>
                <a:srgbClr val="1A3B49"/>
              </a:highlight>
            </a:endParaRPr>
          </a:p>
        </p:txBody>
      </p:sp>
      <p:graphicFrame>
        <p:nvGraphicFramePr>
          <p:cNvPr id="10" name="TextBox 7">
            <a:extLst>
              <a:ext uri="{FF2B5EF4-FFF2-40B4-BE49-F238E27FC236}">
                <a16:creationId xmlns:a16="http://schemas.microsoft.com/office/drawing/2014/main" id="{54A6B799-F546-33B1-7F5D-D19D0FDB638A}"/>
              </a:ext>
            </a:extLst>
          </p:cNvPr>
          <p:cNvGraphicFramePr/>
          <p:nvPr>
            <p:extLst>
              <p:ext uri="{D42A27DB-BD31-4B8C-83A1-F6EECF244321}">
                <p14:modId xmlns:p14="http://schemas.microsoft.com/office/powerpoint/2010/main" val="2737942711"/>
              </p:ext>
            </p:extLst>
          </p:nvPr>
        </p:nvGraphicFramePr>
        <p:xfrm>
          <a:off x="190500" y="1253331"/>
          <a:ext cx="5753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6B9F7A17-37F5-5AED-FD16-AC943F7B5E7D}"/>
              </a:ext>
            </a:extLst>
          </p:cNvPr>
          <p:cNvPicPr>
            <a:picLocks noChangeAspect="1"/>
          </p:cNvPicPr>
          <p:nvPr/>
        </p:nvPicPr>
        <p:blipFill>
          <a:blip r:embed="rId7"/>
          <a:stretch>
            <a:fillRect/>
          </a:stretch>
        </p:blipFill>
        <p:spPr>
          <a:xfrm>
            <a:off x="6494820" y="1880876"/>
            <a:ext cx="5506680" cy="3096247"/>
          </a:xfrm>
          <a:prstGeom prst="rect">
            <a:avLst/>
          </a:prstGeom>
        </p:spPr>
      </p:pic>
      <p:sp>
        <p:nvSpPr>
          <p:cNvPr id="13" name="Footer Placeholder 3">
            <a:extLst>
              <a:ext uri="{FF2B5EF4-FFF2-40B4-BE49-F238E27FC236}">
                <a16:creationId xmlns:a16="http://schemas.microsoft.com/office/drawing/2014/main" id="{E9FFE724-C577-FBCE-98D0-B3F0FCC6817A}"/>
              </a:ext>
            </a:extLst>
          </p:cNvPr>
          <p:cNvSpPr txBox="1">
            <a:spLocks/>
          </p:cNvSpPr>
          <p:nvPr/>
        </p:nvSpPr>
        <p:spPr>
          <a:xfrm>
            <a:off x="1241616"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44881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1225F1-D061-E255-71FA-96043EC5ABB7}"/>
              </a:ext>
            </a:extLst>
          </p:cNvPr>
          <p:cNvSpPr>
            <a:spLocks noGrp="1"/>
          </p:cNvSpPr>
          <p:nvPr>
            <p:ph type="title"/>
          </p:nvPr>
        </p:nvSpPr>
        <p:spPr>
          <a:xfrm>
            <a:off x="317500" y="225425"/>
            <a:ext cx="10515600" cy="625475"/>
          </a:xfrm>
        </p:spPr>
        <p:txBody>
          <a:bodyPr>
            <a:normAutofit/>
          </a:bodyPr>
          <a:lstStyle/>
          <a:p>
            <a:r>
              <a:rPr lang="en-US" sz="2800" b="1" i="0" dirty="0">
                <a:effectLst/>
                <a:highlight>
                  <a:srgbClr val="1A3B49"/>
                </a:highlight>
              </a:rPr>
              <a:t>2.6 - ADVANTAGES OF REENTRANT LOCKS</a:t>
            </a:r>
            <a:endParaRPr lang="da-DK" sz="2800" dirty="0">
              <a:highlight>
                <a:srgbClr val="1A3B49"/>
              </a:highlight>
            </a:endParaRPr>
          </a:p>
        </p:txBody>
      </p:sp>
      <p:graphicFrame>
        <p:nvGraphicFramePr>
          <p:cNvPr id="15" name="TextBox 12">
            <a:extLst>
              <a:ext uri="{FF2B5EF4-FFF2-40B4-BE49-F238E27FC236}">
                <a16:creationId xmlns:a16="http://schemas.microsoft.com/office/drawing/2014/main" id="{34966D08-0B6F-0E3E-B756-06A3BC84F09D}"/>
              </a:ext>
            </a:extLst>
          </p:cNvPr>
          <p:cNvGraphicFramePr/>
          <p:nvPr>
            <p:extLst>
              <p:ext uri="{D42A27DB-BD31-4B8C-83A1-F6EECF244321}">
                <p14:modId xmlns:p14="http://schemas.microsoft.com/office/powerpoint/2010/main" val="1872445037"/>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Footer Placeholder 3">
            <a:extLst>
              <a:ext uri="{FF2B5EF4-FFF2-40B4-BE49-F238E27FC236}">
                <a16:creationId xmlns:a16="http://schemas.microsoft.com/office/drawing/2014/main" id="{97E1A0D4-D218-FBF3-CE88-89255A73628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668731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4224-AB1A-EEEB-7CA3-91E872ED823F}"/>
              </a:ext>
            </a:extLst>
          </p:cNvPr>
          <p:cNvSpPr>
            <a:spLocks noGrp="1"/>
          </p:cNvSpPr>
          <p:nvPr>
            <p:ph type="title"/>
          </p:nvPr>
        </p:nvSpPr>
        <p:spPr/>
        <p:txBody>
          <a:bodyPr/>
          <a:lstStyle/>
          <a:p>
            <a:r>
              <a:rPr lang="da-DK" dirty="0">
                <a:highlight>
                  <a:srgbClr val="1A3B49"/>
                </a:highlight>
              </a:rPr>
              <a:t>2.7  - </a:t>
            </a:r>
            <a:r>
              <a:rPr lang="en-US" b="0" i="0" dirty="0">
                <a:effectLst/>
                <a:highlight>
                  <a:srgbClr val="1A3B49"/>
                </a:highlight>
                <a:latin typeface="Söhne"/>
              </a:rPr>
              <a:t>READ-WRITE LOCKS</a:t>
            </a:r>
            <a:br>
              <a:rPr lang="en-US" b="0" i="0" dirty="0">
                <a:effectLst/>
                <a:highlight>
                  <a:srgbClr val="1A3B49"/>
                </a:highlight>
                <a:latin typeface="Söhne"/>
              </a:rPr>
            </a:br>
            <a:endParaRPr lang="da-DK" dirty="0">
              <a:highlight>
                <a:srgbClr val="1A3B49"/>
              </a:highlight>
            </a:endParaRPr>
          </a:p>
        </p:txBody>
      </p:sp>
      <p:pic>
        <p:nvPicPr>
          <p:cNvPr id="34818" name="Picture 2">
            <a:extLst>
              <a:ext uri="{FF2B5EF4-FFF2-40B4-BE49-F238E27FC236}">
                <a16:creationId xmlns:a16="http://schemas.microsoft.com/office/drawing/2014/main" id="{B2DE6979-9046-3F39-28F7-B220201BC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0" y="1841500"/>
            <a:ext cx="7683500" cy="3175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5C950009-B84C-5836-EEC6-4978227F700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33447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24224-AB1A-EEEB-7CA3-91E872ED823F}"/>
              </a:ext>
            </a:extLst>
          </p:cNvPr>
          <p:cNvSpPr>
            <a:spLocks noGrp="1"/>
          </p:cNvSpPr>
          <p:nvPr>
            <p:ph type="title"/>
          </p:nvPr>
        </p:nvSpPr>
        <p:spPr/>
        <p:txBody>
          <a:bodyPr/>
          <a:lstStyle/>
          <a:p>
            <a:r>
              <a:rPr lang="da-DK" dirty="0">
                <a:highlight>
                  <a:srgbClr val="1A3B49"/>
                </a:highlight>
              </a:rPr>
              <a:t>2.8 - </a:t>
            </a:r>
            <a:r>
              <a:rPr lang="en-US" b="0" i="0" dirty="0">
                <a:effectLst/>
                <a:highlight>
                  <a:srgbClr val="1A3B49"/>
                </a:highlight>
                <a:latin typeface="Söhne"/>
              </a:rPr>
              <a:t>READ-WRITE LOCKS</a:t>
            </a:r>
            <a:br>
              <a:rPr lang="en-US" b="0" i="0" dirty="0">
                <a:effectLst/>
                <a:highlight>
                  <a:srgbClr val="1A3B49"/>
                </a:highlight>
                <a:latin typeface="Söhne"/>
              </a:rPr>
            </a:br>
            <a:endParaRPr lang="da-DK" dirty="0">
              <a:highlight>
                <a:srgbClr val="1A3B49"/>
              </a:highlight>
            </a:endParaRPr>
          </a:p>
        </p:txBody>
      </p:sp>
      <p:pic>
        <p:nvPicPr>
          <p:cNvPr id="2" name="Picture 1">
            <a:extLst>
              <a:ext uri="{FF2B5EF4-FFF2-40B4-BE49-F238E27FC236}">
                <a16:creationId xmlns:a16="http://schemas.microsoft.com/office/drawing/2014/main" id="{3D436C07-E6C7-366C-D9C2-01F261D18BF5}"/>
              </a:ext>
            </a:extLst>
          </p:cNvPr>
          <p:cNvPicPr>
            <a:picLocks noChangeAspect="1"/>
          </p:cNvPicPr>
          <p:nvPr/>
        </p:nvPicPr>
        <p:blipFill>
          <a:blip r:embed="rId2"/>
          <a:stretch>
            <a:fillRect/>
          </a:stretch>
        </p:blipFill>
        <p:spPr>
          <a:xfrm>
            <a:off x="868830" y="1025526"/>
            <a:ext cx="5599206" cy="5231092"/>
          </a:xfrm>
          <a:prstGeom prst="rect">
            <a:avLst/>
          </a:prstGeom>
        </p:spPr>
      </p:pic>
      <p:pic>
        <p:nvPicPr>
          <p:cNvPr id="3" name="Picture 2">
            <a:extLst>
              <a:ext uri="{FF2B5EF4-FFF2-40B4-BE49-F238E27FC236}">
                <a16:creationId xmlns:a16="http://schemas.microsoft.com/office/drawing/2014/main" id="{93EF0ECC-D8D9-2950-02D8-77BFD4F1018B}"/>
              </a:ext>
            </a:extLst>
          </p:cNvPr>
          <p:cNvPicPr>
            <a:picLocks noChangeAspect="1"/>
          </p:cNvPicPr>
          <p:nvPr/>
        </p:nvPicPr>
        <p:blipFill>
          <a:blip r:embed="rId3"/>
          <a:stretch>
            <a:fillRect/>
          </a:stretch>
        </p:blipFill>
        <p:spPr>
          <a:xfrm>
            <a:off x="6839323" y="2823509"/>
            <a:ext cx="4656311" cy="1210982"/>
          </a:xfrm>
          <a:prstGeom prst="rect">
            <a:avLst/>
          </a:prstGeom>
        </p:spPr>
      </p:pic>
      <p:sp>
        <p:nvSpPr>
          <p:cNvPr id="5" name="Footer Placeholder 3">
            <a:extLst>
              <a:ext uri="{FF2B5EF4-FFF2-40B4-BE49-F238E27FC236}">
                <a16:creationId xmlns:a16="http://schemas.microsoft.com/office/drawing/2014/main" id="{6B3CD881-5B2F-6B42-D52C-32F8ECDD820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4622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p:txBody>
          <a:bodyPr/>
          <a:lstStyle/>
          <a:p>
            <a:r>
              <a:rPr lang="da-DK" dirty="0">
                <a:highlight>
                  <a:srgbClr val="1A3B49"/>
                </a:highlight>
              </a:rPr>
              <a:t>3 - </a:t>
            </a:r>
            <a:r>
              <a:rPr lang="en-US" b="0" i="0" dirty="0">
                <a:effectLst/>
                <a:highlight>
                  <a:srgbClr val="1A3B49"/>
                </a:highlight>
                <a:latin typeface="Söhne"/>
              </a:rPr>
              <a:t>SEMAPHORES AND THEIR TYPES</a:t>
            </a:r>
            <a:br>
              <a:rPr lang="en-US" b="0" i="0" dirty="0">
                <a:effectLst/>
                <a:highlight>
                  <a:srgbClr val="1A3B49"/>
                </a:highlight>
                <a:latin typeface="Söhne"/>
              </a:rPr>
            </a:br>
            <a:br>
              <a:rPr lang="en-US" b="0" i="0" dirty="0">
                <a:effectLst/>
                <a:highlight>
                  <a:srgbClr val="1A3B49"/>
                </a:highlight>
                <a:latin typeface="Söhne"/>
              </a:rPr>
            </a:br>
            <a:endParaRPr lang="da-DK" dirty="0">
              <a:highlight>
                <a:srgbClr val="1A3B49"/>
              </a:highlight>
            </a:endParaRPr>
          </a:p>
        </p:txBody>
      </p:sp>
      <p:sp>
        <p:nvSpPr>
          <p:cNvPr id="6" name="TextBox 5">
            <a:extLst>
              <a:ext uri="{FF2B5EF4-FFF2-40B4-BE49-F238E27FC236}">
                <a16:creationId xmlns:a16="http://schemas.microsoft.com/office/drawing/2014/main" id="{5E2DAA6C-9B79-8EC4-5BCE-F49C103AEE80}"/>
              </a:ext>
            </a:extLst>
          </p:cNvPr>
          <p:cNvSpPr txBox="1"/>
          <p:nvPr/>
        </p:nvSpPr>
        <p:spPr>
          <a:xfrm>
            <a:off x="4537262" y="1024314"/>
            <a:ext cx="7654738" cy="5078313"/>
          </a:xfrm>
          <a:prstGeom prst="rect">
            <a:avLst/>
          </a:prstGeom>
          <a:noFill/>
        </p:spPr>
        <p:txBody>
          <a:bodyPr wrap="square">
            <a:spAutoFit/>
          </a:bodyPr>
          <a:lstStyle/>
          <a:p>
            <a:pPr algn="l"/>
            <a:r>
              <a:rPr lang="en-US" b="0" i="0" dirty="0">
                <a:solidFill>
                  <a:srgbClr val="FF5C5C"/>
                </a:solidFill>
                <a:effectLst/>
                <a:highlight>
                  <a:srgbClr val="F5F5F5"/>
                </a:highlight>
                <a:latin typeface="montserrat" panose="020F0502020204030204" pitchFamily="34" charset="0"/>
              </a:rPr>
              <a:t>Semaphore Types</a:t>
            </a:r>
          </a:p>
          <a:p>
            <a:pPr algn="l"/>
            <a:r>
              <a:rPr lang="en-US" b="0" i="0" dirty="0">
                <a:solidFill>
                  <a:srgbClr val="343434"/>
                </a:solidFill>
                <a:effectLst/>
                <a:highlight>
                  <a:srgbClr val="FFFFFF"/>
                </a:highlight>
                <a:latin typeface="roboto" panose="020F0502020204030204" pitchFamily="34" charset="0"/>
              </a:rPr>
              <a:t>There are two types of Semaphores –</a:t>
            </a:r>
          </a:p>
          <a:p>
            <a:pPr algn="l">
              <a:buFont typeface="+mj-lt"/>
              <a:buAutoNum type="arabicPeriod"/>
            </a:pPr>
            <a:r>
              <a:rPr lang="en-US" b="0" i="0" dirty="0">
                <a:solidFill>
                  <a:srgbClr val="343434"/>
                </a:solidFill>
                <a:effectLst/>
                <a:highlight>
                  <a:srgbClr val="FFFFFF"/>
                </a:highlight>
                <a:latin typeface="roboto" panose="02000000000000000000" pitchFamily="2" charset="0"/>
              </a:rPr>
              <a:t>Binary Semaphore – Only True/False or 0/1 values</a:t>
            </a:r>
          </a:p>
          <a:p>
            <a:pPr algn="l">
              <a:buFont typeface="+mj-lt"/>
              <a:buAutoNum type="arabicPeriod"/>
            </a:pPr>
            <a:r>
              <a:rPr lang="en-US" b="0" i="0" dirty="0">
                <a:solidFill>
                  <a:srgbClr val="343434"/>
                </a:solidFill>
                <a:effectLst/>
                <a:highlight>
                  <a:srgbClr val="FFFFFF"/>
                </a:highlight>
                <a:latin typeface="roboto" panose="02000000000000000000" pitchFamily="2" charset="0"/>
              </a:rPr>
              <a:t>Counting Semaphore – Non-negative value</a:t>
            </a:r>
          </a:p>
          <a:p>
            <a:pPr algn="l"/>
            <a:r>
              <a:rPr lang="en-US" b="0" i="0" dirty="0">
                <a:solidFill>
                  <a:srgbClr val="FF5C5C"/>
                </a:solidFill>
                <a:effectLst/>
                <a:highlight>
                  <a:srgbClr val="F5F5F5"/>
                </a:highlight>
                <a:latin typeface="montserrat" panose="020F0502020204030204" pitchFamily="34" charset="0"/>
              </a:rPr>
              <a:t>Semaphore Implementation</a:t>
            </a:r>
          </a:p>
          <a:p>
            <a:pPr algn="l"/>
            <a:r>
              <a:rPr lang="en-US" b="0" i="0" dirty="0">
                <a:solidFill>
                  <a:srgbClr val="343434"/>
                </a:solidFill>
                <a:effectLst/>
                <a:highlight>
                  <a:srgbClr val="FFFFFF"/>
                </a:highlight>
                <a:latin typeface="roboto" panose="02000000000000000000" pitchFamily="2" charset="0"/>
              </a:rPr>
              <a:t>Semaphore can have two different operations which are wait and signal. In some books wait signals are also denoted by P(s) and signal by V(s). Where s is a common semaphore.</a:t>
            </a:r>
          </a:p>
          <a:p>
            <a:pPr algn="l"/>
            <a:r>
              <a:rPr lang="en-US" b="0" i="0" u="sng" dirty="0">
                <a:solidFill>
                  <a:srgbClr val="343434"/>
                </a:solidFill>
                <a:effectLst/>
                <a:highlight>
                  <a:srgbClr val="FFFFFF"/>
                </a:highlight>
                <a:latin typeface="montserrat" panose="020F0502020204030204" pitchFamily="34" charset="0"/>
              </a:rPr>
              <a:t>Wait p(s) or wait(s)</a:t>
            </a:r>
          </a:p>
          <a:p>
            <a:pPr algn="l">
              <a:buFont typeface="+mj-lt"/>
              <a:buAutoNum type="arabicPeriod"/>
            </a:pPr>
            <a:r>
              <a:rPr lang="en-US" b="0" i="0" dirty="0">
                <a:solidFill>
                  <a:srgbClr val="343434"/>
                </a:solidFill>
                <a:effectLst/>
                <a:highlight>
                  <a:srgbClr val="FFFFFF"/>
                </a:highlight>
                <a:latin typeface="roboto" panose="02000000000000000000" pitchFamily="2" charset="0"/>
              </a:rPr>
              <a:t>Wait decrements the value of semaphore by 1</a:t>
            </a:r>
          </a:p>
          <a:p>
            <a:pPr algn="l"/>
            <a:r>
              <a:rPr lang="en-US" b="0" i="0" u="sng" dirty="0">
                <a:solidFill>
                  <a:srgbClr val="343434"/>
                </a:solidFill>
                <a:effectLst/>
                <a:highlight>
                  <a:srgbClr val="FFFFFF"/>
                </a:highlight>
                <a:latin typeface="montserrat" panose="020F0502020204030204" pitchFamily="34" charset="0"/>
              </a:rPr>
              <a:t>Signal v(s) or signal(s)</a:t>
            </a:r>
          </a:p>
          <a:p>
            <a:pPr algn="l">
              <a:buFont typeface="+mj-lt"/>
              <a:buAutoNum type="arabicPeriod"/>
            </a:pPr>
            <a:r>
              <a:rPr lang="en-US" b="0" i="0" dirty="0">
                <a:solidFill>
                  <a:srgbClr val="343434"/>
                </a:solidFill>
                <a:effectLst/>
                <a:highlight>
                  <a:srgbClr val="FFFFFF"/>
                </a:highlight>
                <a:latin typeface="roboto" panose="02000000000000000000" pitchFamily="2" charset="0"/>
              </a:rPr>
              <a:t>Signal increments the value of semaphore by 1</a:t>
            </a:r>
          </a:p>
          <a:p>
            <a:pPr algn="l"/>
            <a:r>
              <a:rPr lang="en-US" b="0" i="0" u="sng" dirty="0">
                <a:solidFill>
                  <a:srgbClr val="343434"/>
                </a:solidFill>
                <a:effectLst/>
                <a:highlight>
                  <a:srgbClr val="FFFFFF"/>
                </a:highlight>
                <a:latin typeface="montserrat" panose="020F0502020204030204" pitchFamily="34" charset="0"/>
              </a:rPr>
              <a:t>Semaphore</a:t>
            </a:r>
          </a:p>
          <a:p>
            <a:pPr algn="l">
              <a:buFont typeface="+mj-lt"/>
              <a:buAutoNum type="arabicPeriod"/>
            </a:pPr>
            <a:r>
              <a:rPr lang="en-US" b="0" i="0" dirty="0">
                <a:solidFill>
                  <a:srgbClr val="343434"/>
                </a:solidFill>
                <a:effectLst/>
                <a:highlight>
                  <a:srgbClr val="FFFFFF"/>
                </a:highlight>
                <a:latin typeface="roboto" panose="02000000000000000000" pitchFamily="2" charset="0"/>
              </a:rPr>
              <a:t>Semaphore can only have non-negative values</a:t>
            </a:r>
          </a:p>
          <a:p>
            <a:pPr algn="l">
              <a:buFont typeface="+mj-lt"/>
              <a:buAutoNum type="arabicPeriod"/>
            </a:pPr>
            <a:r>
              <a:rPr lang="en-US" b="0" i="0" dirty="0">
                <a:solidFill>
                  <a:srgbClr val="343434"/>
                </a:solidFill>
                <a:effectLst/>
                <a:highlight>
                  <a:srgbClr val="FFFFFF"/>
                </a:highlight>
                <a:latin typeface="roboto" panose="02000000000000000000" pitchFamily="2" charset="0"/>
              </a:rPr>
              <a:t>Before the start of the program, it is always </a:t>
            </a:r>
            <a:r>
              <a:rPr lang="en-US" b="0" i="0" dirty="0" err="1">
                <a:solidFill>
                  <a:srgbClr val="343434"/>
                </a:solidFill>
                <a:effectLst/>
                <a:highlight>
                  <a:srgbClr val="FFFFFF"/>
                </a:highlight>
                <a:latin typeface="roboto" panose="02000000000000000000" pitchFamily="2" charset="0"/>
              </a:rPr>
              <a:t>initialised</a:t>
            </a:r>
            <a:r>
              <a:rPr lang="en-US" b="0" i="0" dirty="0">
                <a:solidFill>
                  <a:srgbClr val="343434"/>
                </a:solidFill>
                <a:effectLst/>
                <a:highlight>
                  <a:srgbClr val="FFFFFF"/>
                </a:highlight>
                <a:latin typeface="roboto" panose="02000000000000000000" pitchFamily="2" charset="0"/>
              </a:rPr>
              <a:t> to </a:t>
            </a:r>
          </a:p>
          <a:p>
            <a:pPr marL="742950" lvl="1" indent="-285750" algn="l">
              <a:buFont typeface="+mj-lt"/>
              <a:buAutoNum type="arabicPeriod"/>
            </a:pPr>
            <a:r>
              <a:rPr lang="en-US" b="0" i="0" dirty="0">
                <a:solidFill>
                  <a:srgbClr val="343434"/>
                </a:solidFill>
                <a:effectLst/>
                <a:highlight>
                  <a:srgbClr val="FFFFFF"/>
                </a:highlight>
                <a:latin typeface="roboto" panose="02000000000000000000" pitchFamily="2" charset="0"/>
              </a:rPr>
              <a:t>n in Counting semaphore (Where n is the number of processes allowed to enter critical section simultaneously)</a:t>
            </a:r>
          </a:p>
          <a:p>
            <a:pPr marL="742950" lvl="1" indent="-285750" algn="l">
              <a:buFont typeface="+mj-lt"/>
              <a:buAutoNum type="arabicPeriod"/>
            </a:pPr>
            <a:r>
              <a:rPr lang="en-US" b="0" i="0" dirty="0">
                <a:solidFill>
                  <a:srgbClr val="343434"/>
                </a:solidFill>
                <a:effectLst/>
                <a:highlight>
                  <a:srgbClr val="FFFFFF"/>
                </a:highlight>
                <a:latin typeface="roboto" panose="02000000000000000000" pitchFamily="2" charset="0"/>
              </a:rPr>
              <a:t>1 in the case of a binary semaphore</a:t>
            </a:r>
          </a:p>
        </p:txBody>
      </p:sp>
      <p:pic>
        <p:nvPicPr>
          <p:cNvPr id="7" name="Picture 2" descr="Semaphore fail - Imgflip">
            <a:extLst>
              <a:ext uri="{FF2B5EF4-FFF2-40B4-BE49-F238E27FC236}">
                <a16:creationId xmlns:a16="http://schemas.microsoft.com/office/drawing/2014/main" id="{353528E8-9495-C09B-325C-1CF9E7DB1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55" y="1284188"/>
            <a:ext cx="4055222" cy="455856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a:extLst>
              <a:ext uri="{FF2B5EF4-FFF2-40B4-BE49-F238E27FC236}">
                <a16:creationId xmlns:a16="http://schemas.microsoft.com/office/drawing/2014/main" id="{C5033EE3-94A5-B733-5BEF-10B2C538545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8119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p:txBody>
          <a:bodyPr/>
          <a:lstStyle/>
          <a:p>
            <a:r>
              <a:rPr lang="da-DK" dirty="0">
                <a:highlight>
                  <a:srgbClr val="1A3B49"/>
                </a:highlight>
              </a:rPr>
              <a:t>3.1 - </a:t>
            </a:r>
            <a:r>
              <a:rPr lang="en-US" b="0" i="0" dirty="0">
                <a:effectLst/>
                <a:highlight>
                  <a:srgbClr val="1A3B49"/>
                </a:highlight>
                <a:latin typeface="Söhne"/>
              </a:rPr>
              <a:t>Semaphores and their types</a:t>
            </a:r>
            <a:br>
              <a:rPr lang="en-US" b="0" i="0" dirty="0">
                <a:effectLst/>
                <a:highlight>
                  <a:srgbClr val="1A3B49"/>
                </a:highlight>
                <a:latin typeface="Söhne"/>
              </a:rPr>
            </a:br>
            <a:br>
              <a:rPr lang="en-US" b="0" i="0" dirty="0">
                <a:effectLst/>
                <a:highlight>
                  <a:srgbClr val="1A3B49"/>
                </a:highlight>
                <a:latin typeface="Söhne"/>
              </a:rPr>
            </a:br>
            <a:endParaRPr lang="da-DK" dirty="0">
              <a:highlight>
                <a:srgbClr val="1A3B49"/>
              </a:highlight>
            </a:endParaRPr>
          </a:p>
        </p:txBody>
      </p:sp>
      <p:pic>
        <p:nvPicPr>
          <p:cNvPr id="31746" name="Picture 2">
            <a:extLst>
              <a:ext uri="{FF2B5EF4-FFF2-40B4-BE49-F238E27FC236}">
                <a16:creationId xmlns:a16="http://schemas.microsoft.com/office/drawing/2014/main" id="{F44500C2-E742-1303-5DC2-822A46E85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177" y="1460500"/>
            <a:ext cx="6350000" cy="3937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58391E1E-DD3E-3398-2F80-8CC6EE5F3EC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76479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ECE055F-A476-2421-C5B3-940425348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4" t="6330" r="8764" b="5923"/>
          <a:stretch/>
        </p:blipFill>
        <p:spPr bwMode="auto">
          <a:xfrm>
            <a:off x="1035423" y="1846729"/>
            <a:ext cx="4047565" cy="424927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10515600" cy="625475"/>
          </a:xfrm>
        </p:spPr>
        <p:txBody>
          <a:bodyPr anchor="ctr">
            <a:noAutofit/>
          </a:bodyPr>
          <a:lstStyle/>
          <a:p>
            <a:r>
              <a:rPr lang="da-DK" sz="2800" dirty="0">
                <a:highlight>
                  <a:srgbClr val="1A3B49"/>
                </a:highlight>
              </a:rPr>
              <a:t>3.2 - </a:t>
            </a:r>
            <a:r>
              <a:rPr lang="en-US" sz="2800" b="0" i="0" dirty="0">
                <a:effectLst/>
                <a:highlight>
                  <a:srgbClr val="1A3B49"/>
                </a:highlight>
              </a:rPr>
              <a:t>SEMAPHORES AND THEIR TYPES</a:t>
            </a:r>
            <a:endParaRPr lang="da-DK" sz="2800" dirty="0">
              <a:highlight>
                <a:srgbClr val="1A3B49"/>
              </a:highlight>
            </a:endParaRPr>
          </a:p>
        </p:txBody>
      </p:sp>
      <p:pic>
        <p:nvPicPr>
          <p:cNvPr id="26628" name="Picture 4" descr="Semaphore in Operating System 3">
            <a:extLst>
              <a:ext uri="{FF2B5EF4-FFF2-40B4-BE49-F238E27FC236}">
                <a16:creationId xmlns:a16="http://schemas.microsoft.com/office/drawing/2014/main" id="{F867B9FD-B526-45D7-FED0-7096D47F99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1" t="4542" r="4322" b="4302"/>
          <a:stretch/>
        </p:blipFill>
        <p:spPr bwMode="auto">
          <a:xfrm>
            <a:off x="6611993" y="1253330"/>
            <a:ext cx="4836894" cy="484266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4306E612-1A49-74D9-EF5A-1923ECDFD74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7983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10515600" cy="625475"/>
          </a:xfrm>
        </p:spPr>
        <p:txBody>
          <a:bodyPr anchor="ctr">
            <a:noAutofit/>
          </a:bodyPr>
          <a:lstStyle/>
          <a:p>
            <a:r>
              <a:rPr lang="da-DK" sz="2800" dirty="0">
                <a:highlight>
                  <a:srgbClr val="1A3B49"/>
                </a:highlight>
              </a:rPr>
              <a:t>3.3 - </a:t>
            </a:r>
            <a:r>
              <a:rPr lang="en-US" sz="2800" b="0" i="0" dirty="0">
                <a:effectLst/>
                <a:highlight>
                  <a:srgbClr val="1A3B49"/>
                </a:highlight>
              </a:rPr>
              <a:t>SEMAPHORES AND THEIR TYPES</a:t>
            </a:r>
            <a:endParaRPr lang="da-DK" sz="2800" dirty="0">
              <a:highlight>
                <a:srgbClr val="1A3B49"/>
              </a:highlight>
            </a:endParaRPr>
          </a:p>
        </p:txBody>
      </p:sp>
      <p:pic>
        <p:nvPicPr>
          <p:cNvPr id="3" name="Picture 2">
            <a:extLst>
              <a:ext uri="{FF2B5EF4-FFF2-40B4-BE49-F238E27FC236}">
                <a16:creationId xmlns:a16="http://schemas.microsoft.com/office/drawing/2014/main" id="{5B79A57B-B12F-81C1-5DE9-89504623710C}"/>
              </a:ext>
            </a:extLst>
          </p:cNvPr>
          <p:cNvPicPr>
            <a:picLocks noChangeAspect="1"/>
          </p:cNvPicPr>
          <p:nvPr/>
        </p:nvPicPr>
        <p:blipFill>
          <a:blip r:embed="rId2"/>
          <a:stretch>
            <a:fillRect/>
          </a:stretch>
        </p:blipFill>
        <p:spPr>
          <a:xfrm>
            <a:off x="1784350" y="1450147"/>
            <a:ext cx="8623300" cy="4238701"/>
          </a:xfrm>
          <a:prstGeom prst="rect">
            <a:avLst/>
          </a:prstGeom>
        </p:spPr>
      </p:pic>
      <p:sp>
        <p:nvSpPr>
          <p:cNvPr id="5" name="Footer Placeholder 3">
            <a:extLst>
              <a:ext uri="{FF2B5EF4-FFF2-40B4-BE49-F238E27FC236}">
                <a16:creationId xmlns:a16="http://schemas.microsoft.com/office/drawing/2014/main" id="{5DB7BCE7-4382-2186-2DB8-CF73CE1550F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8531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1A37D-98E6-01A9-BC54-E02D77F6C6C9}"/>
              </a:ext>
            </a:extLst>
          </p:cNvPr>
          <p:cNvSpPr>
            <a:spLocks noGrp="1"/>
          </p:cNvSpPr>
          <p:nvPr>
            <p:ph type="title"/>
          </p:nvPr>
        </p:nvSpPr>
        <p:spPr/>
        <p:txBody>
          <a:bodyPr/>
          <a:lstStyle/>
          <a:p>
            <a:r>
              <a:rPr lang="da-DK" sz="3200" dirty="0">
                <a:highlight>
                  <a:srgbClr val="1A3B49"/>
                </a:highlight>
              </a:rPr>
              <a:t>1 - </a:t>
            </a:r>
            <a:r>
              <a:rPr lang="en-US" sz="3200" b="1" i="0" dirty="0">
                <a:effectLst/>
                <a:highlight>
                  <a:srgbClr val="1A3B49"/>
                </a:highlight>
                <a:latin typeface="Söhne"/>
              </a:rPr>
              <a:t>FUNDAMENTALS OF CONCURRENCY AND SCHEDULING</a:t>
            </a:r>
            <a:endParaRPr lang="da-DK" sz="3200" dirty="0">
              <a:highlight>
                <a:srgbClr val="1A3B49"/>
              </a:highlight>
            </a:endParaRPr>
          </a:p>
        </p:txBody>
      </p:sp>
      <p:pic>
        <p:nvPicPr>
          <p:cNvPr id="1026" name="Picture 2">
            <a:extLst>
              <a:ext uri="{FF2B5EF4-FFF2-40B4-BE49-F238E27FC236}">
                <a16:creationId xmlns:a16="http://schemas.microsoft.com/office/drawing/2014/main" id="{9BC53DC5-39B2-892C-18AE-DDB4768E4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870" y="1069218"/>
            <a:ext cx="7208260" cy="471956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60EE86D9-B61C-C8E2-7A9B-6CED077F1B3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84766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10515600" cy="625475"/>
          </a:xfrm>
        </p:spPr>
        <p:txBody>
          <a:bodyPr anchor="ctr">
            <a:noAutofit/>
          </a:bodyPr>
          <a:lstStyle/>
          <a:p>
            <a:r>
              <a:rPr lang="da-DK" sz="2800" dirty="0">
                <a:highlight>
                  <a:srgbClr val="1A3B49"/>
                </a:highlight>
              </a:rPr>
              <a:t>3.4 - </a:t>
            </a:r>
            <a:r>
              <a:rPr lang="en-US" sz="2800" b="0" i="0" dirty="0">
                <a:effectLst/>
                <a:highlight>
                  <a:srgbClr val="1A3B49"/>
                </a:highlight>
              </a:rPr>
              <a:t>SEMAPHORES AND THEIR TYPES</a:t>
            </a:r>
            <a:endParaRPr lang="da-DK" sz="2800" dirty="0">
              <a:highlight>
                <a:srgbClr val="1A3B49"/>
              </a:highlight>
            </a:endParaRPr>
          </a:p>
        </p:txBody>
      </p:sp>
      <p:pic>
        <p:nvPicPr>
          <p:cNvPr id="2" name="Picture 1">
            <a:extLst>
              <a:ext uri="{FF2B5EF4-FFF2-40B4-BE49-F238E27FC236}">
                <a16:creationId xmlns:a16="http://schemas.microsoft.com/office/drawing/2014/main" id="{3BBFDA06-BE92-CAAE-616E-2EF36DC7667A}"/>
              </a:ext>
            </a:extLst>
          </p:cNvPr>
          <p:cNvPicPr>
            <a:picLocks noChangeAspect="1"/>
          </p:cNvPicPr>
          <p:nvPr/>
        </p:nvPicPr>
        <p:blipFill>
          <a:blip r:embed="rId2"/>
          <a:stretch>
            <a:fillRect/>
          </a:stretch>
        </p:blipFill>
        <p:spPr>
          <a:xfrm>
            <a:off x="1629335" y="1335494"/>
            <a:ext cx="8933329" cy="4187011"/>
          </a:xfrm>
          <a:prstGeom prst="rect">
            <a:avLst/>
          </a:prstGeom>
        </p:spPr>
      </p:pic>
      <p:sp>
        <p:nvSpPr>
          <p:cNvPr id="5" name="Footer Placeholder 3">
            <a:extLst>
              <a:ext uri="{FF2B5EF4-FFF2-40B4-BE49-F238E27FC236}">
                <a16:creationId xmlns:a16="http://schemas.microsoft.com/office/drawing/2014/main" id="{A62673A7-4006-C72B-F4DC-B747C2FD3A3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20481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10515600" cy="625475"/>
          </a:xfrm>
        </p:spPr>
        <p:txBody>
          <a:bodyPr anchor="ctr">
            <a:noAutofit/>
          </a:bodyPr>
          <a:lstStyle/>
          <a:p>
            <a:r>
              <a:rPr lang="da-DK" sz="2800" dirty="0">
                <a:highlight>
                  <a:srgbClr val="1A3B49"/>
                </a:highlight>
              </a:rPr>
              <a:t>3.5 - </a:t>
            </a:r>
            <a:r>
              <a:rPr lang="en-US" sz="2800" b="0" i="0" dirty="0">
                <a:effectLst/>
                <a:highlight>
                  <a:srgbClr val="1A3B49"/>
                </a:highlight>
              </a:rPr>
              <a:t>SEMAPHORES AND THEIR TYPES</a:t>
            </a:r>
            <a:endParaRPr lang="da-DK" sz="2800" dirty="0">
              <a:highlight>
                <a:srgbClr val="1A3B49"/>
              </a:highlight>
            </a:endParaRPr>
          </a:p>
        </p:txBody>
      </p:sp>
      <p:pic>
        <p:nvPicPr>
          <p:cNvPr id="3" name="Picture 2">
            <a:extLst>
              <a:ext uri="{FF2B5EF4-FFF2-40B4-BE49-F238E27FC236}">
                <a16:creationId xmlns:a16="http://schemas.microsoft.com/office/drawing/2014/main" id="{C290A6A0-C209-7499-9DD1-7448F04937BF}"/>
              </a:ext>
            </a:extLst>
          </p:cNvPr>
          <p:cNvPicPr>
            <a:picLocks noChangeAspect="1"/>
          </p:cNvPicPr>
          <p:nvPr/>
        </p:nvPicPr>
        <p:blipFill>
          <a:blip r:embed="rId2"/>
          <a:stretch>
            <a:fillRect/>
          </a:stretch>
        </p:blipFill>
        <p:spPr>
          <a:xfrm>
            <a:off x="5575300" y="1611799"/>
            <a:ext cx="6288741" cy="3634402"/>
          </a:xfrm>
          <a:prstGeom prst="rect">
            <a:avLst/>
          </a:prstGeom>
        </p:spPr>
      </p:pic>
      <p:sp>
        <p:nvSpPr>
          <p:cNvPr id="6" name="TextBox 5">
            <a:extLst>
              <a:ext uri="{FF2B5EF4-FFF2-40B4-BE49-F238E27FC236}">
                <a16:creationId xmlns:a16="http://schemas.microsoft.com/office/drawing/2014/main" id="{20809D6C-9BDF-A621-F4F7-71550B49FBD3}"/>
              </a:ext>
            </a:extLst>
          </p:cNvPr>
          <p:cNvSpPr txBox="1"/>
          <p:nvPr/>
        </p:nvSpPr>
        <p:spPr>
          <a:xfrm>
            <a:off x="210671" y="1847201"/>
            <a:ext cx="5221941"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D0D0D"/>
                </a:solidFill>
                <a:effectLst/>
                <a:highlight>
                  <a:srgbClr val="FFFFFF"/>
                </a:highlight>
                <a:latin typeface="Söhne"/>
              </a:rPr>
              <a:t>The semaphore acts like a </a:t>
            </a:r>
            <a:r>
              <a:rPr lang="en-US" b="1" i="0" dirty="0">
                <a:solidFill>
                  <a:srgbClr val="0D0D0D"/>
                </a:solidFill>
                <a:effectLst/>
                <a:highlight>
                  <a:srgbClr val="FFFFFF"/>
                </a:highlight>
                <a:latin typeface="Söhne"/>
              </a:rPr>
              <a:t>stoplight</a:t>
            </a:r>
            <a:r>
              <a:rPr lang="en-US" b="0" i="0" dirty="0">
                <a:solidFill>
                  <a:srgbClr val="0D0D0D"/>
                </a:solidFill>
                <a:effectLst/>
                <a:highlight>
                  <a:srgbClr val="FFFFFF"/>
                </a:highlight>
                <a:latin typeface="Söhne"/>
              </a:rPr>
              <a:t> controlling access to a </a:t>
            </a:r>
            <a:r>
              <a:rPr lang="en-US" b="1" i="0" dirty="0">
                <a:solidFill>
                  <a:srgbClr val="0D0D0D"/>
                </a:solidFill>
                <a:effectLst/>
                <a:highlight>
                  <a:srgbClr val="FFFFFF"/>
                </a:highlight>
                <a:latin typeface="Söhne"/>
              </a:rPr>
              <a:t>single-lane</a:t>
            </a:r>
            <a:r>
              <a:rPr lang="en-US" b="0" i="0" dirty="0">
                <a:solidFill>
                  <a:srgbClr val="0D0D0D"/>
                </a:solidFill>
                <a:effectLst/>
                <a:highlight>
                  <a:srgbClr val="FFFFFF"/>
                </a:highlight>
                <a:latin typeface="Söhne"/>
              </a:rPr>
              <a:t> bridge. Only one car (thread) can cross at a time. When a car is on the bridge, the light is green for that car and red for all others.</a:t>
            </a:r>
          </a:p>
          <a:p>
            <a:pPr marL="285750" indent="-285750">
              <a:buFont typeface="Arial" panose="020B0604020202020204" pitchFamily="34" charset="0"/>
              <a:buChar char="•"/>
            </a:pPr>
            <a:r>
              <a:rPr lang="en-US" b="0" i="0" dirty="0">
                <a:solidFill>
                  <a:srgbClr val="0D0D0D"/>
                </a:solidFill>
                <a:effectLst/>
                <a:highlight>
                  <a:srgbClr val="FFFFFF"/>
                </a:highlight>
                <a:latin typeface="Söhne"/>
              </a:rPr>
              <a:t>In the counting semaphore example, the semaphore acts like a stoplight for multiple </a:t>
            </a:r>
            <a:r>
              <a:rPr lang="en-US" b="1" i="0" dirty="0">
                <a:solidFill>
                  <a:srgbClr val="0D0D0D"/>
                </a:solidFill>
                <a:effectLst/>
                <a:highlight>
                  <a:srgbClr val="FFFFFF"/>
                </a:highlight>
                <a:latin typeface="Söhne"/>
              </a:rPr>
              <a:t>parallel</a:t>
            </a:r>
            <a:r>
              <a:rPr lang="en-US" b="0" i="0" dirty="0">
                <a:solidFill>
                  <a:srgbClr val="0D0D0D"/>
                </a:solidFill>
                <a:effectLst/>
                <a:highlight>
                  <a:srgbClr val="FFFFFF"/>
                </a:highlight>
                <a:latin typeface="Söhne"/>
              </a:rPr>
              <a:t> lanes. If the light is green in a lane, a car (thread) can proceed. Once all green lights are taken, other cars must wait until one becomes available. Here, </a:t>
            </a:r>
            <a:r>
              <a:rPr lang="en-US" dirty="0"/>
              <a:t>3</a:t>
            </a:r>
            <a:r>
              <a:rPr lang="en-US" b="0" i="0" dirty="0">
                <a:solidFill>
                  <a:srgbClr val="0D0D0D"/>
                </a:solidFill>
                <a:effectLst/>
                <a:highlight>
                  <a:srgbClr val="FFFFFF"/>
                </a:highlight>
                <a:latin typeface="Söhne"/>
              </a:rPr>
              <a:t> represents the number of lanes, and thus, the number of cars that can go simultaneously.</a:t>
            </a:r>
          </a:p>
          <a:p>
            <a:endParaRPr lang="da-DK" dirty="0"/>
          </a:p>
        </p:txBody>
      </p:sp>
      <p:sp>
        <p:nvSpPr>
          <p:cNvPr id="7" name="Footer Placeholder 3">
            <a:extLst>
              <a:ext uri="{FF2B5EF4-FFF2-40B4-BE49-F238E27FC236}">
                <a16:creationId xmlns:a16="http://schemas.microsoft.com/office/drawing/2014/main" id="{170CA1A7-3C73-A98D-D44F-DB223ED15A0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70136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7FB972-EBE4-8992-DB34-A78A245A1A69}"/>
              </a:ext>
            </a:extLst>
          </p:cNvPr>
          <p:cNvSpPr>
            <a:spLocks noGrp="1"/>
          </p:cNvSpPr>
          <p:nvPr>
            <p:ph type="title"/>
          </p:nvPr>
        </p:nvSpPr>
        <p:spPr>
          <a:xfrm>
            <a:off x="317500" y="225425"/>
            <a:ext cx="10515600" cy="625475"/>
          </a:xfrm>
        </p:spPr>
        <p:txBody>
          <a:bodyPr>
            <a:normAutofit/>
          </a:bodyPr>
          <a:lstStyle/>
          <a:p>
            <a:r>
              <a:rPr lang="da-DK" sz="2400" dirty="0">
                <a:highlight>
                  <a:srgbClr val="1A3B49"/>
                </a:highlight>
              </a:rPr>
              <a:t>3.6 – LOCKS/</a:t>
            </a:r>
            <a:r>
              <a:rPr lang="en-US" sz="2400" b="0" i="0" dirty="0">
                <a:effectLst/>
                <a:highlight>
                  <a:srgbClr val="1A3B49"/>
                </a:highlight>
              </a:rPr>
              <a:t>MUTEXES AND SEMAPHORES</a:t>
            </a:r>
            <a:endParaRPr lang="da-DK" sz="2400" dirty="0">
              <a:highlight>
                <a:srgbClr val="1A3B49"/>
              </a:highlight>
            </a:endParaRPr>
          </a:p>
        </p:txBody>
      </p:sp>
      <p:graphicFrame>
        <p:nvGraphicFramePr>
          <p:cNvPr id="6" name="TextBox 2">
            <a:extLst>
              <a:ext uri="{FF2B5EF4-FFF2-40B4-BE49-F238E27FC236}">
                <a16:creationId xmlns:a16="http://schemas.microsoft.com/office/drawing/2014/main" id="{BD424D29-CBA5-2073-D344-F274171CF4A3}"/>
              </a:ext>
            </a:extLst>
          </p:cNvPr>
          <p:cNvGraphicFramePr/>
          <p:nvPr>
            <p:extLst>
              <p:ext uri="{D42A27DB-BD31-4B8C-83A1-F6EECF244321}">
                <p14:modId xmlns:p14="http://schemas.microsoft.com/office/powerpoint/2010/main" val="1487049528"/>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A802A2F4-F7CF-B42E-99E2-3F926A6268E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85653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6B24E-A86D-1E30-6EF6-D1E809073988}"/>
              </a:ext>
            </a:extLst>
          </p:cNvPr>
          <p:cNvSpPr>
            <a:spLocks noGrp="1"/>
          </p:cNvSpPr>
          <p:nvPr>
            <p:ph type="title"/>
          </p:nvPr>
        </p:nvSpPr>
        <p:spPr>
          <a:xfrm>
            <a:off x="317500" y="225425"/>
            <a:ext cx="10515600" cy="625475"/>
          </a:xfrm>
        </p:spPr>
        <p:txBody>
          <a:bodyPr anchor="ctr">
            <a:noAutofit/>
          </a:bodyPr>
          <a:lstStyle/>
          <a:p>
            <a:r>
              <a:rPr lang="da-DK" sz="2800" dirty="0">
                <a:highlight>
                  <a:srgbClr val="1A3B49"/>
                </a:highlight>
              </a:rPr>
              <a:t>3.7 - LOCKS/</a:t>
            </a:r>
            <a:r>
              <a:rPr lang="en-US" sz="2800" b="0" i="0" dirty="0">
                <a:effectLst/>
                <a:highlight>
                  <a:srgbClr val="1A3B49"/>
                </a:highlight>
              </a:rPr>
              <a:t>MUTEXES AND SEMAPHORES</a:t>
            </a:r>
            <a:endParaRPr lang="da-DK" sz="2800" dirty="0">
              <a:highlight>
                <a:srgbClr val="1A3B49"/>
              </a:highlight>
            </a:endParaRPr>
          </a:p>
        </p:txBody>
      </p:sp>
      <p:pic>
        <p:nvPicPr>
          <p:cNvPr id="28674" name="Picture 2" descr="Semaphores, Mutex - Naukri Code 360">
            <a:extLst>
              <a:ext uri="{FF2B5EF4-FFF2-40B4-BE49-F238E27FC236}">
                <a16:creationId xmlns:a16="http://schemas.microsoft.com/office/drawing/2014/main" id="{FCCE5D3E-5CBF-C35C-3FC2-839F0E971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178" y="1219406"/>
            <a:ext cx="9075644" cy="476881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ADCF1440-BBF0-7BB7-D020-AF0419EF5E2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91764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72B8B2E-7E72-BA50-A779-DD01F5518D5C}"/>
              </a:ext>
            </a:extLst>
          </p:cNvPr>
          <p:cNvSpPr txBox="1"/>
          <p:nvPr/>
        </p:nvSpPr>
        <p:spPr>
          <a:xfrm>
            <a:off x="203886" y="3873215"/>
            <a:ext cx="8507627" cy="2247901"/>
          </a:xfrm>
          <a:prstGeom prst="rect">
            <a:avLst/>
          </a:prstGeom>
        </p:spPr>
        <p:txBody>
          <a:bodyPr>
            <a:normAutofit fontScale="85000" lnSpcReduction="20000"/>
          </a:bodyPr>
          <a:lstStyle/>
          <a:p>
            <a:pPr marL="228600" indent="-228600">
              <a:lnSpc>
                <a:spcPct val="90000"/>
              </a:lnSpc>
              <a:spcBef>
                <a:spcPts val="1000"/>
              </a:spcBef>
              <a:buFont typeface="Arial" panose="020B0604020202020204" pitchFamily="34" charset="0"/>
              <a:buChar char="•"/>
            </a:pPr>
            <a:r>
              <a:rPr lang="en-US" b="0" i="0" dirty="0">
                <a:effectLst/>
                <a:latin typeface="Arial" panose="020B0604020202020204" pitchFamily="34" charset="0"/>
                <a:cs typeface="Arial" panose="020B0604020202020204" pitchFamily="34" charset="0"/>
              </a:rPr>
              <a:t>Definition of atomic operations: complete in a </a:t>
            </a:r>
            <a:r>
              <a:rPr lang="en-US" b="1" i="0" dirty="0">
                <a:effectLst/>
                <a:latin typeface="Arial" panose="020B0604020202020204" pitchFamily="34" charset="0"/>
                <a:cs typeface="Arial" panose="020B0604020202020204" pitchFamily="34" charset="0"/>
              </a:rPr>
              <a:t>single step relative to other threads</a:t>
            </a:r>
            <a:r>
              <a:rPr lang="en-US" b="0" i="0" dirty="0">
                <a:effectLst/>
                <a:latin typeface="Arial" panose="020B0604020202020204" pitchFamily="34" charset="0"/>
                <a:cs typeface="Arial" panose="020B0604020202020204" pitchFamily="34" charset="0"/>
              </a:rPr>
              <a:t>, preventing "half-complete" states.</a:t>
            </a:r>
          </a:p>
          <a:p>
            <a:pPr marL="228600" indent="-228600">
              <a:lnSpc>
                <a:spcPct val="90000"/>
              </a:lnSpc>
              <a:spcBef>
                <a:spcPts val="1000"/>
              </a:spcBef>
              <a:buFont typeface="Arial" panose="020B0604020202020204" pitchFamily="34" charset="0"/>
              <a:buChar char="•"/>
            </a:pPr>
            <a:r>
              <a:rPr lang="en-US" b="0" i="0" dirty="0">
                <a:effectLst/>
                <a:latin typeface="Arial" panose="020B0604020202020204" pitchFamily="34" charset="0"/>
                <a:cs typeface="Arial" panose="020B0604020202020204" pitchFamily="34" charset="0"/>
              </a:rPr>
              <a:t>Importance of atomicity: </a:t>
            </a:r>
            <a:r>
              <a:rPr lang="en-US" b="1" i="0" dirty="0">
                <a:effectLst/>
                <a:latin typeface="Arial" panose="020B0604020202020204" pitchFamily="34" charset="0"/>
                <a:cs typeface="Arial" panose="020B0604020202020204" pitchFamily="34" charset="0"/>
              </a:rPr>
              <a:t>enables lock-free programming</a:t>
            </a:r>
            <a:r>
              <a:rPr lang="en-US" b="0" i="0" dirty="0">
                <a:effectLst/>
                <a:latin typeface="Arial" panose="020B0604020202020204" pitchFamily="34" charset="0"/>
                <a:cs typeface="Arial" panose="020B0604020202020204" pitchFamily="34" charset="0"/>
              </a:rPr>
              <a:t>, ensuring full values are written or read.</a:t>
            </a:r>
          </a:p>
          <a:p>
            <a:pPr marL="228600" indent="-228600">
              <a:lnSpc>
                <a:spcPct val="90000"/>
              </a:lnSpc>
              <a:spcBef>
                <a:spcPts val="1000"/>
              </a:spcBef>
              <a:buFont typeface="Arial" panose="020B0604020202020204" pitchFamily="34" charset="0"/>
              <a:buChar char="•"/>
            </a:pPr>
            <a:r>
              <a:rPr lang="en-US" b="0" i="0" dirty="0">
                <a:effectLst/>
                <a:latin typeface="Arial" panose="020B0604020202020204" pitchFamily="34" charset="0"/>
                <a:cs typeface="Arial" panose="020B0604020202020204" pitchFamily="34" charset="0"/>
              </a:rPr>
              <a:t>Data races and undefined behavior: consequences of non-atomic operations include torn reads/writes.</a:t>
            </a:r>
          </a:p>
          <a:p>
            <a:pPr marL="228600" indent="-228600">
              <a:lnSpc>
                <a:spcPct val="90000"/>
              </a:lnSpc>
              <a:spcBef>
                <a:spcPts val="1000"/>
              </a:spcBef>
              <a:buFont typeface="Arial" panose="020B0604020202020204" pitchFamily="34" charset="0"/>
              <a:buChar char="•"/>
            </a:pPr>
            <a:r>
              <a:rPr lang="en-US" b="0" i="0" dirty="0">
                <a:effectLst/>
                <a:latin typeface="Arial" panose="020B0604020202020204" pitchFamily="34" charset="0"/>
                <a:cs typeface="Arial" panose="020B0604020202020204" pitchFamily="34" charset="0"/>
              </a:rPr>
              <a:t>Rule of atomic operations: mandatory when two threads concurrently access a shared variable and at least one writes.</a:t>
            </a:r>
          </a:p>
          <a:p>
            <a:pPr marL="228600" indent="-228600">
              <a:lnSpc>
                <a:spcPct val="90000"/>
              </a:lnSpc>
              <a:spcBef>
                <a:spcPts val="1000"/>
              </a:spcBef>
              <a:buFont typeface="Arial" panose="020B0604020202020204" pitchFamily="34" charset="0"/>
              <a:buChar char="•"/>
            </a:pPr>
            <a:r>
              <a:rPr lang="en-US" b="0" i="0" dirty="0">
                <a:effectLst/>
                <a:latin typeface="Arial" panose="020B0604020202020204" pitchFamily="34" charset="0"/>
                <a:cs typeface="Arial" panose="020B0604020202020204" pitchFamily="34" charset="0"/>
              </a:rPr>
              <a:t>Compiler's role: atomicity is not assured in C/C++ unless specified; portable code must presume non-atomicity.</a:t>
            </a:r>
          </a:p>
        </p:txBody>
      </p:sp>
      <p:pic>
        <p:nvPicPr>
          <p:cNvPr id="7" name="Online Media 6" descr="Demystifying Atomic Operations: Simplify Your Programming Skills">
            <a:hlinkClick r:id="" action="ppaction://media"/>
            <a:extLst>
              <a:ext uri="{FF2B5EF4-FFF2-40B4-BE49-F238E27FC236}">
                <a16:creationId xmlns:a16="http://schemas.microsoft.com/office/drawing/2014/main" id="{CD168888-759A-772B-175D-3EB0C725DD47}"/>
              </a:ext>
            </a:extLst>
          </p:cNvPr>
          <p:cNvPicPr>
            <a:picLocks noRot="1" noChangeAspect="1"/>
          </p:cNvPicPr>
          <p:nvPr>
            <a:videoFile r:link="rId1"/>
          </p:nvPr>
        </p:nvPicPr>
        <p:blipFill>
          <a:blip r:embed="rId3"/>
          <a:stretch>
            <a:fillRect/>
          </a:stretch>
        </p:blipFill>
        <p:spPr>
          <a:xfrm>
            <a:off x="8942289" y="1061974"/>
            <a:ext cx="2858414" cy="5059142"/>
          </a:xfrm>
          <a:prstGeom prst="rect">
            <a:avLst/>
          </a:prstGeom>
          <a:noFill/>
        </p:spPr>
      </p:pic>
      <p:sp>
        <p:nvSpPr>
          <p:cNvPr id="4" name="Title 3">
            <a:extLst>
              <a:ext uri="{FF2B5EF4-FFF2-40B4-BE49-F238E27FC236}">
                <a16:creationId xmlns:a16="http://schemas.microsoft.com/office/drawing/2014/main" id="{A670EF7F-929A-1C1D-40ED-A92805D5C292}"/>
              </a:ext>
            </a:extLst>
          </p:cNvPr>
          <p:cNvSpPr>
            <a:spLocks noGrp="1"/>
          </p:cNvSpPr>
          <p:nvPr>
            <p:ph type="title"/>
          </p:nvPr>
        </p:nvSpPr>
        <p:spPr/>
        <p:txBody>
          <a:bodyPr>
            <a:noAutofit/>
          </a:bodyPr>
          <a:lstStyle/>
          <a:p>
            <a:r>
              <a:rPr lang="da-DK" sz="2400" dirty="0">
                <a:highlight>
                  <a:srgbClr val="1A3B49"/>
                </a:highlight>
              </a:rPr>
              <a:t>4 - </a:t>
            </a:r>
            <a:r>
              <a:rPr lang="en-US" sz="2400" b="0" i="0" dirty="0">
                <a:effectLst/>
                <a:highlight>
                  <a:srgbClr val="1A3B49"/>
                </a:highlight>
              </a:rPr>
              <a:t>ATOMIC VS. NON-ATOMIC OPERATIONS</a:t>
            </a:r>
            <a:endParaRPr lang="da-DK" sz="2400" dirty="0">
              <a:highlight>
                <a:srgbClr val="1A3B49"/>
              </a:highlight>
            </a:endParaRPr>
          </a:p>
        </p:txBody>
      </p:sp>
      <p:pic>
        <p:nvPicPr>
          <p:cNvPr id="20482" name="Picture 2">
            <a:extLst>
              <a:ext uri="{FF2B5EF4-FFF2-40B4-BE49-F238E27FC236}">
                <a16:creationId xmlns:a16="http://schemas.microsoft.com/office/drawing/2014/main" id="{C4129598-C49D-AEBE-0712-5DC62FCA3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24" y="1018555"/>
            <a:ext cx="5854700" cy="2247900"/>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3">
            <a:extLst>
              <a:ext uri="{FF2B5EF4-FFF2-40B4-BE49-F238E27FC236}">
                <a16:creationId xmlns:a16="http://schemas.microsoft.com/office/drawing/2014/main" id="{E7F03EEF-E5BF-D805-35AD-B2EA95F7EA4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3905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72B8B2E-7E72-BA50-A779-DD01F5518D5C}"/>
              </a:ext>
            </a:extLst>
          </p:cNvPr>
          <p:cNvSpPr txBox="1"/>
          <p:nvPr/>
        </p:nvSpPr>
        <p:spPr>
          <a:xfrm>
            <a:off x="190500" y="1253331"/>
            <a:ext cx="5753100" cy="4351338"/>
          </a:xfrm>
          <a:prstGeom prst="rect">
            <a:avLst/>
          </a:prstGeom>
        </p:spPr>
        <p:txBody>
          <a:bodyPr>
            <a:normAutofit/>
          </a:bodyPr>
          <a:lstStyle/>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Non-Atomic due to CPU instructions: Example of 64-bit variables on 32-bit systems.</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Non-Atomic CPU instructions: Single CPU instruction may still result in non-atomic behavior on some processors.</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C/C++ atomicity presumption: All operations considered non-atomic unless guaranteed by the compiler or hardware.</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Atomic libraries in C++11 and </a:t>
            </a:r>
            <a:r>
              <a:rPr lang="en-US" b="0" i="0" dirty="0" err="1">
                <a:solidFill>
                  <a:schemeClr val="bg1"/>
                </a:solidFill>
                <a:effectLst/>
                <a:highlight>
                  <a:srgbClr val="1A3B49"/>
                </a:highlight>
                <a:latin typeface="Söhne"/>
              </a:rPr>
              <a:t>Mintomic</a:t>
            </a:r>
            <a:r>
              <a:rPr lang="en-US" b="0" i="0" dirty="0">
                <a:solidFill>
                  <a:schemeClr val="bg1"/>
                </a:solidFill>
                <a:effectLst/>
                <a:highlight>
                  <a:srgbClr val="1A3B49"/>
                </a:highlight>
                <a:latin typeface="Söhne"/>
              </a:rPr>
              <a:t>: Providing portably atomic loads/stores across platforms.</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Practical implications: Use atomic library functions for shared memory operations to avoid concurrent access issues.</a:t>
            </a:r>
          </a:p>
          <a:p>
            <a:pPr marL="285750" indent="-285750">
              <a:lnSpc>
                <a:spcPct val="90000"/>
              </a:lnSpc>
              <a:spcBef>
                <a:spcPts val="1000"/>
              </a:spcBef>
              <a:buFont typeface="Arial" panose="020B0604020202020204" pitchFamily="34" charset="0"/>
              <a:buChar char="•"/>
            </a:pPr>
            <a:endParaRPr lang="en-US" b="0" i="0" dirty="0">
              <a:solidFill>
                <a:schemeClr val="bg1"/>
              </a:solidFill>
              <a:effectLst/>
              <a:highlight>
                <a:srgbClr val="1A3B49"/>
              </a:highlight>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A670EF7F-929A-1C1D-40ED-A92805D5C292}"/>
              </a:ext>
            </a:extLst>
          </p:cNvPr>
          <p:cNvSpPr>
            <a:spLocks noGrp="1"/>
          </p:cNvSpPr>
          <p:nvPr>
            <p:ph type="title"/>
          </p:nvPr>
        </p:nvSpPr>
        <p:spPr>
          <a:xfrm>
            <a:off x="317500" y="225425"/>
            <a:ext cx="4587374" cy="625475"/>
          </a:xfrm>
        </p:spPr>
        <p:txBody>
          <a:bodyPr>
            <a:noAutofit/>
          </a:bodyPr>
          <a:lstStyle/>
          <a:p>
            <a:r>
              <a:rPr lang="da-DK" sz="2400" dirty="0">
                <a:highlight>
                  <a:srgbClr val="1A3B49"/>
                </a:highlight>
              </a:rPr>
              <a:t>4.1 - </a:t>
            </a:r>
            <a:r>
              <a:rPr lang="en-US" sz="2400" b="0" i="0" dirty="0">
                <a:effectLst/>
                <a:highlight>
                  <a:srgbClr val="1A3B49"/>
                </a:highlight>
                <a:latin typeface="Söhne"/>
              </a:rPr>
              <a:t>Atomic Operations: Hardware and Language Standards</a:t>
            </a:r>
            <a:br>
              <a:rPr lang="da-DK" sz="2400" dirty="0">
                <a:highlight>
                  <a:srgbClr val="1A3B49"/>
                </a:highlight>
              </a:rPr>
            </a:br>
            <a:br>
              <a:rPr lang="en-US" sz="2400" b="0" i="0" dirty="0">
                <a:effectLst/>
                <a:highlight>
                  <a:srgbClr val="1A3B49"/>
                </a:highlight>
              </a:rPr>
            </a:br>
            <a:endParaRPr lang="da-DK" sz="2400" dirty="0">
              <a:highlight>
                <a:srgbClr val="1A3B49"/>
              </a:highlight>
            </a:endParaRPr>
          </a:p>
        </p:txBody>
      </p:sp>
      <p:sp>
        <p:nvSpPr>
          <p:cNvPr id="3" name="TextBox 2">
            <a:extLst>
              <a:ext uri="{FF2B5EF4-FFF2-40B4-BE49-F238E27FC236}">
                <a16:creationId xmlns:a16="http://schemas.microsoft.com/office/drawing/2014/main" id="{CF00F531-A284-0C81-4AD3-C6AEFCAF802D}"/>
              </a:ext>
            </a:extLst>
          </p:cNvPr>
          <p:cNvSpPr txBox="1"/>
          <p:nvPr/>
        </p:nvSpPr>
        <p:spPr>
          <a:xfrm>
            <a:off x="6248402" y="1538064"/>
            <a:ext cx="6098058" cy="3416320"/>
          </a:xfrm>
          <a:prstGeom prst="rect">
            <a:avLst/>
          </a:prstGeom>
          <a:noFill/>
        </p:spPr>
        <p:txBody>
          <a:bodyPr wrap="square">
            <a:spAutoFit/>
          </a:bodyPr>
          <a:lstStyle/>
          <a:p>
            <a:r>
              <a:rPr lang="da-DK" dirty="0">
                <a:latin typeface="Consolas" panose="020B0609020204030204" pitchFamily="49" charset="0"/>
                <a:cs typeface="Consolas" panose="020B0609020204030204" pitchFamily="49" charset="0"/>
              </a:rPr>
              <a:t>#</a:t>
            </a:r>
            <a:r>
              <a:rPr lang="da-DK" dirty="0" err="1">
                <a:solidFill>
                  <a:schemeClr val="accent1"/>
                </a:solidFill>
                <a:latin typeface="Consolas" panose="020B0609020204030204" pitchFamily="49" charset="0"/>
                <a:cs typeface="Consolas" panose="020B0609020204030204" pitchFamily="49" charset="0"/>
              </a:rPr>
              <a:t>include</a:t>
            </a:r>
            <a:r>
              <a:rPr lang="da-DK" dirty="0">
                <a:latin typeface="Consolas" panose="020B0609020204030204" pitchFamily="49" charset="0"/>
                <a:cs typeface="Consolas" panose="020B0609020204030204" pitchFamily="49" charset="0"/>
              </a:rPr>
              <a:t> </a:t>
            </a:r>
            <a:r>
              <a:rPr lang="da-DK" dirty="0">
                <a:solidFill>
                  <a:schemeClr val="accent6"/>
                </a:solidFill>
                <a:latin typeface="Consolas" panose="020B0609020204030204" pitchFamily="49" charset="0"/>
                <a:cs typeface="Consolas" panose="020B0609020204030204" pitchFamily="49" charset="0"/>
              </a:rPr>
              <a:t>&lt;</a:t>
            </a:r>
            <a:r>
              <a:rPr lang="da-DK" dirty="0" err="1">
                <a:solidFill>
                  <a:schemeClr val="accent6"/>
                </a:solidFill>
                <a:latin typeface="Consolas" panose="020B0609020204030204" pitchFamily="49" charset="0"/>
                <a:cs typeface="Consolas" panose="020B0609020204030204" pitchFamily="49" charset="0"/>
              </a:rPr>
              <a:t>mintomic</a:t>
            </a:r>
            <a:r>
              <a:rPr lang="da-DK" dirty="0">
                <a:solidFill>
                  <a:schemeClr val="accent6"/>
                </a:solidFill>
                <a:latin typeface="Consolas" panose="020B0609020204030204" pitchFamily="49" charset="0"/>
                <a:cs typeface="Consolas" panose="020B0609020204030204" pitchFamily="49" charset="0"/>
              </a:rPr>
              <a:t>/</a:t>
            </a:r>
            <a:r>
              <a:rPr lang="da-DK" dirty="0" err="1">
                <a:solidFill>
                  <a:schemeClr val="accent6"/>
                </a:solidFill>
                <a:latin typeface="Consolas" panose="020B0609020204030204" pitchFamily="49" charset="0"/>
                <a:cs typeface="Consolas" panose="020B0609020204030204" pitchFamily="49" charset="0"/>
              </a:rPr>
              <a:t>mintomic.h</a:t>
            </a:r>
            <a:r>
              <a:rPr lang="da-DK" dirty="0">
                <a:solidFill>
                  <a:schemeClr val="accent6"/>
                </a:solidFill>
                <a:latin typeface="Consolas" panose="020B0609020204030204" pitchFamily="49" charset="0"/>
                <a:cs typeface="Consolas" panose="020B0609020204030204" pitchFamily="49" charset="0"/>
              </a:rPr>
              <a:t>&gt;</a:t>
            </a:r>
          </a:p>
          <a:p>
            <a:endParaRPr lang="da-DK" dirty="0">
              <a:latin typeface="Consolas" panose="020B0609020204030204" pitchFamily="49" charset="0"/>
              <a:cs typeface="Consolas" panose="020B0609020204030204" pitchFamily="49" charset="0"/>
            </a:endParaRPr>
          </a:p>
          <a:p>
            <a:r>
              <a:rPr lang="da-DK" dirty="0">
                <a:solidFill>
                  <a:schemeClr val="accent2"/>
                </a:solidFill>
                <a:latin typeface="Consolas" panose="020B0609020204030204" pitchFamily="49" charset="0"/>
                <a:cs typeface="Consolas" panose="020B0609020204030204" pitchFamily="49" charset="0"/>
              </a:rPr>
              <a:t>mint_atomic64_t </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 = { 0 };</a:t>
            </a:r>
          </a:p>
          <a:p>
            <a:endParaRPr lang="da-DK" dirty="0">
              <a:latin typeface="Consolas" panose="020B0609020204030204" pitchFamily="49" charset="0"/>
              <a:cs typeface="Consolas" panose="020B0609020204030204" pitchFamily="49" charset="0"/>
            </a:endParaRPr>
          </a:p>
          <a:p>
            <a:r>
              <a:rPr lang="da-DK" dirty="0" err="1">
                <a:solidFill>
                  <a:schemeClr val="accent2"/>
                </a:solidFill>
                <a:latin typeface="Consolas" panose="020B0609020204030204" pitchFamily="49" charset="0"/>
                <a:cs typeface="Consolas" panose="020B0609020204030204" pitchFamily="49" charset="0"/>
              </a:rPr>
              <a:t>void</a:t>
            </a:r>
            <a:r>
              <a:rPr lang="da-DK" dirty="0">
                <a:latin typeface="Consolas" panose="020B0609020204030204" pitchFamily="49" charset="0"/>
                <a:cs typeface="Consolas" panose="020B0609020204030204" pitchFamily="49" charset="0"/>
              </a:rPr>
              <a:t> </a:t>
            </a:r>
            <a:r>
              <a:rPr lang="da-DK" dirty="0" err="1">
                <a:solidFill>
                  <a:srgbClr val="C00000"/>
                </a:solidFill>
                <a:latin typeface="Consolas" panose="020B0609020204030204" pitchFamily="49" charset="0"/>
                <a:cs typeface="Consolas" panose="020B0609020204030204" pitchFamily="49" charset="0"/>
              </a:rPr>
              <a:t>storeValue</a:t>
            </a:r>
            <a:r>
              <a:rPr lang="da-DK" dirty="0">
                <a:latin typeface="Consolas" panose="020B0609020204030204" pitchFamily="49" charset="0"/>
                <a:cs typeface="Consolas" panose="020B0609020204030204" pitchFamily="49" charset="0"/>
              </a:rPr>
              <a:t>() {</a:t>
            </a:r>
          </a:p>
          <a:p>
            <a:r>
              <a:rPr lang="da-DK" dirty="0">
                <a:latin typeface="Consolas" panose="020B0609020204030204" pitchFamily="49" charset="0"/>
                <a:cs typeface="Consolas" panose="020B0609020204030204" pitchFamily="49" charset="0"/>
              </a:rPr>
              <a:t>    mint_store_64_relaxed(&amp;</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 0x100000002);</a:t>
            </a:r>
          </a:p>
          <a:p>
            <a:r>
              <a:rPr lang="da-DK" dirty="0">
                <a:latin typeface="Consolas" panose="020B0609020204030204" pitchFamily="49" charset="0"/>
                <a:cs typeface="Consolas" panose="020B0609020204030204" pitchFamily="49" charset="0"/>
              </a:rPr>
              <a:t>}</a:t>
            </a:r>
          </a:p>
          <a:p>
            <a:endParaRPr lang="da-DK" dirty="0">
              <a:latin typeface="Consolas" panose="020B0609020204030204" pitchFamily="49" charset="0"/>
              <a:cs typeface="Consolas" panose="020B0609020204030204" pitchFamily="49" charset="0"/>
            </a:endParaRPr>
          </a:p>
          <a:p>
            <a:r>
              <a:rPr lang="da-DK" dirty="0">
                <a:solidFill>
                  <a:schemeClr val="accent2"/>
                </a:solidFill>
                <a:latin typeface="Consolas" panose="020B0609020204030204" pitchFamily="49" charset="0"/>
                <a:cs typeface="Consolas" panose="020B0609020204030204" pitchFamily="49" charset="0"/>
              </a:rPr>
              <a:t>uint64_t</a:t>
            </a:r>
            <a:r>
              <a:rPr lang="da-DK" dirty="0">
                <a:latin typeface="Consolas" panose="020B0609020204030204" pitchFamily="49" charset="0"/>
                <a:cs typeface="Consolas" panose="020B0609020204030204" pitchFamily="49" charset="0"/>
              </a:rPr>
              <a:t> </a:t>
            </a:r>
            <a:r>
              <a:rPr lang="da-DK" dirty="0" err="1">
                <a:solidFill>
                  <a:srgbClr val="C00000"/>
                </a:solidFill>
                <a:latin typeface="Consolas" panose="020B0609020204030204" pitchFamily="49" charset="0"/>
                <a:cs typeface="Consolas" panose="020B0609020204030204" pitchFamily="49" charset="0"/>
              </a:rPr>
              <a:t>loadValue</a:t>
            </a:r>
            <a:r>
              <a:rPr lang="da-DK" dirty="0">
                <a:latin typeface="Consolas" panose="020B0609020204030204" pitchFamily="49" charset="0"/>
                <a:cs typeface="Consolas" panose="020B0609020204030204" pitchFamily="49" charset="0"/>
              </a:rPr>
              <a:t>() {</a:t>
            </a:r>
          </a:p>
          <a:p>
            <a:r>
              <a:rPr lang="da-DK" dirty="0">
                <a:latin typeface="Consolas" panose="020B0609020204030204" pitchFamily="49" charset="0"/>
                <a:cs typeface="Consolas" panose="020B0609020204030204" pitchFamily="49" charset="0"/>
              </a:rPr>
              <a:t>    return mint_load_64_relaxed(&amp;</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a:t>
            </a:r>
          </a:p>
          <a:p>
            <a:r>
              <a:rPr lang="da-DK" dirty="0">
                <a:latin typeface="Consolas" panose="020B0609020204030204" pitchFamily="49" charset="0"/>
                <a:cs typeface="Consolas" panose="020B0609020204030204" pitchFamily="49" charset="0"/>
              </a:rPr>
              <a:t>}</a:t>
            </a:r>
          </a:p>
        </p:txBody>
      </p:sp>
      <p:sp>
        <p:nvSpPr>
          <p:cNvPr id="5" name="Footer Placeholder 3">
            <a:extLst>
              <a:ext uri="{FF2B5EF4-FFF2-40B4-BE49-F238E27FC236}">
                <a16:creationId xmlns:a16="http://schemas.microsoft.com/office/drawing/2014/main" id="{8C0B1801-DFF3-2630-D1A8-0B439BA60B79}"/>
              </a:ext>
            </a:extLst>
          </p:cNvPr>
          <p:cNvSpPr txBox="1">
            <a:spLocks/>
          </p:cNvSpPr>
          <p:nvPr/>
        </p:nvSpPr>
        <p:spPr>
          <a:xfrm>
            <a:off x="1308859"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21727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72B8B2E-7E72-BA50-A779-DD01F5518D5C}"/>
              </a:ext>
            </a:extLst>
          </p:cNvPr>
          <p:cNvSpPr txBox="1"/>
          <p:nvPr/>
        </p:nvSpPr>
        <p:spPr>
          <a:xfrm>
            <a:off x="190500" y="1253331"/>
            <a:ext cx="5753100" cy="4351338"/>
          </a:xfrm>
          <a:prstGeom prst="rect">
            <a:avLst/>
          </a:prstGeom>
        </p:spPr>
        <p:txBody>
          <a:bodyPr>
            <a:normAutofit/>
          </a:bodyPr>
          <a:lstStyle/>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Relaxed atomic operations: Do not guarantee against instruction reordering but remain atomic.</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Memory ordering with relaxed atomics: Possible reordering of operations without affecting atomicity.</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Implementation in </a:t>
            </a:r>
            <a:r>
              <a:rPr lang="en-US" b="0" i="0" dirty="0" err="1">
                <a:solidFill>
                  <a:schemeClr val="bg1"/>
                </a:solidFill>
                <a:effectLst/>
                <a:highlight>
                  <a:srgbClr val="1A3B49"/>
                </a:highlight>
                <a:latin typeface="Söhne"/>
              </a:rPr>
              <a:t>Mintomic</a:t>
            </a:r>
            <a:r>
              <a:rPr lang="en-US" b="0" i="0" dirty="0">
                <a:solidFill>
                  <a:schemeClr val="bg1"/>
                </a:solidFill>
                <a:effectLst/>
                <a:highlight>
                  <a:srgbClr val="1A3B49"/>
                </a:highlight>
                <a:latin typeface="Söhne"/>
              </a:rPr>
              <a:t> and C++11: Inline assembly on x86; platform-specific implementation in </a:t>
            </a:r>
            <a:r>
              <a:rPr lang="en-US" b="0" i="0" dirty="0" err="1">
                <a:solidFill>
                  <a:schemeClr val="bg1"/>
                </a:solidFill>
                <a:effectLst/>
                <a:highlight>
                  <a:srgbClr val="1A3B49"/>
                </a:highlight>
                <a:latin typeface="Söhne"/>
              </a:rPr>
              <a:t>Mintomic</a:t>
            </a:r>
            <a:r>
              <a:rPr lang="en-US" b="0" i="0" dirty="0">
                <a:solidFill>
                  <a:schemeClr val="bg1"/>
                </a:solidFill>
                <a:effectLst/>
                <a:highlight>
                  <a:srgbClr val="1A3B49"/>
                </a:highlight>
                <a:latin typeface="Söhne"/>
              </a:rPr>
              <a:t>.</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Memory ordering terms in C++11: </a:t>
            </a:r>
            <a:r>
              <a:rPr lang="en-US" b="0" i="0" dirty="0" err="1">
                <a:solidFill>
                  <a:schemeClr val="bg1"/>
                </a:solidFill>
                <a:effectLst/>
                <a:highlight>
                  <a:srgbClr val="1A3B49"/>
                </a:highlight>
                <a:latin typeface="Söhne"/>
              </a:rPr>
              <a:t>memory_order_relaxed</a:t>
            </a:r>
            <a:r>
              <a:rPr lang="en-US" b="0" i="0" dirty="0">
                <a:solidFill>
                  <a:schemeClr val="bg1"/>
                </a:solidFill>
                <a:effectLst/>
                <a:highlight>
                  <a:srgbClr val="1A3B49"/>
                </a:highlight>
                <a:latin typeface="Söhne"/>
              </a:rPr>
              <a:t> indicates minimal memory ordering constraints.</a:t>
            </a:r>
          </a:p>
          <a:p>
            <a:pPr marL="285750" indent="-285750" algn="l">
              <a:buFont typeface="Arial" panose="020B0604020202020204" pitchFamily="34" charset="0"/>
              <a:buChar char="•"/>
            </a:pPr>
            <a:r>
              <a:rPr lang="en-US" b="0" i="0" dirty="0">
                <a:solidFill>
                  <a:schemeClr val="bg1"/>
                </a:solidFill>
                <a:effectLst/>
                <a:highlight>
                  <a:srgbClr val="1A3B49"/>
                </a:highlight>
                <a:latin typeface="Söhne"/>
              </a:rPr>
              <a:t>Best practices: Utilize atomic functions for concurrent memory manipulation for clarity and safety.</a:t>
            </a:r>
          </a:p>
          <a:p>
            <a:pPr marL="285750" indent="-285750" algn="l">
              <a:buFont typeface="Arial" panose="020B0604020202020204" pitchFamily="34" charset="0"/>
              <a:buChar char="•"/>
            </a:pPr>
            <a:endParaRPr lang="en-US" b="0" i="0" dirty="0">
              <a:solidFill>
                <a:schemeClr val="bg1"/>
              </a:solidFill>
              <a:effectLst/>
              <a:highlight>
                <a:srgbClr val="1A3B49"/>
              </a:highlight>
              <a:latin typeface="Söhne"/>
            </a:endParaRPr>
          </a:p>
        </p:txBody>
      </p:sp>
      <p:sp>
        <p:nvSpPr>
          <p:cNvPr id="4" name="Title 3">
            <a:extLst>
              <a:ext uri="{FF2B5EF4-FFF2-40B4-BE49-F238E27FC236}">
                <a16:creationId xmlns:a16="http://schemas.microsoft.com/office/drawing/2014/main" id="{A670EF7F-929A-1C1D-40ED-A92805D5C292}"/>
              </a:ext>
            </a:extLst>
          </p:cNvPr>
          <p:cNvSpPr>
            <a:spLocks noGrp="1"/>
          </p:cNvSpPr>
          <p:nvPr>
            <p:ph type="title"/>
          </p:nvPr>
        </p:nvSpPr>
        <p:spPr>
          <a:xfrm>
            <a:off x="317500" y="225425"/>
            <a:ext cx="4587374" cy="625475"/>
          </a:xfrm>
        </p:spPr>
        <p:txBody>
          <a:bodyPr>
            <a:noAutofit/>
          </a:bodyPr>
          <a:lstStyle/>
          <a:p>
            <a:r>
              <a:rPr lang="da-DK" sz="2400" dirty="0">
                <a:highlight>
                  <a:srgbClr val="1A3B49"/>
                </a:highlight>
              </a:rPr>
              <a:t>4.2 - </a:t>
            </a:r>
            <a:r>
              <a:rPr lang="en-US" sz="2400" b="0" i="0" dirty="0">
                <a:effectLst/>
                <a:highlight>
                  <a:srgbClr val="1A3B49"/>
                </a:highlight>
                <a:latin typeface="Söhne"/>
              </a:rPr>
              <a:t>Atomic Operations: Hardware and Language Standards</a:t>
            </a:r>
            <a:br>
              <a:rPr lang="da-DK" sz="2400" dirty="0">
                <a:highlight>
                  <a:srgbClr val="1A3B49"/>
                </a:highlight>
              </a:rPr>
            </a:br>
            <a:br>
              <a:rPr lang="en-US" sz="2400" b="0" i="0" dirty="0">
                <a:effectLst/>
                <a:highlight>
                  <a:srgbClr val="1A3B49"/>
                </a:highlight>
              </a:rPr>
            </a:br>
            <a:endParaRPr lang="da-DK" sz="2400" dirty="0">
              <a:highlight>
                <a:srgbClr val="1A3B49"/>
              </a:highlight>
            </a:endParaRPr>
          </a:p>
        </p:txBody>
      </p:sp>
      <p:sp>
        <p:nvSpPr>
          <p:cNvPr id="3" name="TextBox 2">
            <a:extLst>
              <a:ext uri="{FF2B5EF4-FFF2-40B4-BE49-F238E27FC236}">
                <a16:creationId xmlns:a16="http://schemas.microsoft.com/office/drawing/2014/main" id="{CF00F531-A284-0C81-4AD3-C6AEFCAF802D}"/>
              </a:ext>
            </a:extLst>
          </p:cNvPr>
          <p:cNvSpPr txBox="1"/>
          <p:nvPr/>
        </p:nvSpPr>
        <p:spPr>
          <a:xfrm>
            <a:off x="6248402" y="1538064"/>
            <a:ext cx="6098058" cy="3416320"/>
          </a:xfrm>
          <a:prstGeom prst="rect">
            <a:avLst/>
          </a:prstGeom>
          <a:noFill/>
        </p:spPr>
        <p:txBody>
          <a:bodyPr wrap="square">
            <a:spAutoFit/>
          </a:bodyPr>
          <a:lstStyle/>
          <a:p>
            <a:r>
              <a:rPr lang="da-DK" dirty="0">
                <a:latin typeface="Consolas" panose="020B0609020204030204" pitchFamily="49" charset="0"/>
                <a:cs typeface="Consolas" panose="020B0609020204030204" pitchFamily="49" charset="0"/>
              </a:rPr>
              <a:t>#</a:t>
            </a:r>
            <a:r>
              <a:rPr lang="da-DK" dirty="0" err="1">
                <a:solidFill>
                  <a:schemeClr val="accent1"/>
                </a:solidFill>
                <a:latin typeface="Consolas" panose="020B0609020204030204" pitchFamily="49" charset="0"/>
                <a:cs typeface="Consolas" panose="020B0609020204030204" pitchFamily="49" charset="0"/>
              </a:rPr>
              <a:t>include</a:t>
            </a:r>
            <a:r>
              <a:rPr lang="da-DK" dirty="0">
                <a:latin typeface="Consolas" panose="020B0609020204030204" pitchFamily="49" charset="0"/>
                <a:cs typeface="Consolas" panose="020B0609020204030204" pitchFamily="49" charset="0"/>
              </a:rPr>
              <a:t> </a:t>
            </a:r>
            <a:r>
              <a:rPr lang="da-DK" dirty="0">
                <a:solidFill>
                  <a:schemeClr val="accent6"/>
                </a:solidFill>
                <a:latin typeface="Consolas" panose="020B0609020204030204" pitchFamily="49" charset="0"/>
                <a:cs typeface="Consolas" panose="020B0609020204030204" pitchFamily="49" charset="0"/>
              </a:rPr>
              <a:t>&lt;</a:t>
            </a:r>
            <a:r>
              <a:rPr lang="da-DK" dirty="0" err="1">
                <a:solidFill>
                  <a:schemeClr val="accent6"/>
                </a:solidFill>
                <a:latin typeface="Consolas" panose="020B0609020204030204" pitchFamily="49" charset="0"/>
                <a:cs typeface="Consolas" panose="020B0609020204030204" pitchFamily="49" charset="0"/>
              </a:rPr>
              <a:t>mintomic</a:t>
            </a:r>
            <a:r>
              <a:rPr lang="da-DK" dirty="0">
                <a:solidFill>
                  <a:schemeClr val="accent6"/>
                </a:solidFill>
                <a:latin typeface="Consolas" panose="020B0609020204030204" pitchFamily="49" charset="0"/>
                <a:cs typeface="Consolas" panose="020B0609020204030204" pitchFamily="49" charset="0"/>
              </a:rPr>
              <a:t>/</a:t>
            </a:r>
            <a:r>
              <a:rPr lang="da-DK" dirty="0" err="1">
                <a:solidFill>
                  <a:schemeClr val="accent6"/>
                </a:solidFill>
                <a:latin typeface="Consolas" panose="020B0609020204030204" pitchFamily="49" charset="0"/>
                <a:cs typeface="Consolas" panose="020B0609020204030204" pitchFamily="49" charset="0"/>
              </a:rPr>
              <a:t>mintomic.h</a:t>
            </a:r>
            <a:r>
              <a:rPr lang="da-DK" dirty="0">
                <a:solidFill>
                  <a:schemeClr val="accent6"/>
                </a:solidFill>
                <a:latin typeface="Consolas" panose="020B0609020204030204" pitchFamily="49" charset="0"/>
                <a:cs typeface="Consolas" panose="020B0609020204030204" pitchFamily="49" charset="0"/>
              </a:rPr>
              <a:t>&gt;</a:t>
            </a:r>
          </a:p>
          <a:p>
            <a:endParaRPr lang="da-DK" dirty="0">
              <a:latin typeface="Consolas" panose="020B0609020204030204" pitchFamily="49" charset="0"/>
              <a:cs typeface="Consolas" panose="020B0609020204030204" pitchFamily="49" charset="0"/>
            </a:endParaRPr>
          </a:p>
          <a:p>
            <a:r>
              <a:rPr lang="da-DK" dirty="0">
                <a:solidFill>
                  <a:schemeClr val="accent2"/>
                </a:solidFill>
                <a:latin typeface="Consolas" panose="020B0609020204030204" pitchFamily="49" charset="0"/>
                <a:cs typeface="Consolas" panose="020B0609020204030204" pitchFamily="49" charset="0"/>
              </a:rPr>
              <a:t>mint_atomic64_t </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 = { 0 };</a:t>
            </a:r>
          </a:p>
          <a:p>
            <a:endParaRPr lang="da-DK" dirty="0">
              <a:latin typeface="Consolas" panose="020B0609020204030204" pitchFamily="49" charset="0"/>
              <a:cs typeface="Consolas" panose="020B0609020204030204" pitchFamily="49" charset="0"/>
            </a:endParaRPr>
          </a:p>
          <a:p>
            <a:r>
              <a:rPr lang="da-DK" dirty="0" err="1">
                <a:solidFill>
                  <a:schemeClr val="accent2"/>
                </a:solidFill>
                <a:latin typeface="Consolas" panose="020B0609020204030204" pitchFamily="49" charset="0"/>
                <a:cs typeface="Consolas" panose="020B0609020204030204" pitchFamily="49" charset="0"/>
              </a:rPr>
              <a:t>void</a:t>
            </a:r>
            <a:r>
              <a:rPr lang="da-DK" dirty="0">
                <a:latin typeface="Consolas" panose="020B0609020204030204" pitchFamily="49" charset="0"/>
                <a:cs typeface="Consolas" panose="020B0609020204030204" pitchFamily="49" charset="0"/>
              </a:rPr>
              <a:t> </a:t>
            </a:r>
            <a:r>
              <a:rPr lang="da-DK" dirty="0" err="1">
                <a:solidFill>
                  <a:srgbClr val="C00000"/>
                </a:solidFill>
                <a:latin typeface="Consolas" panose="020B0609020204030204" pitchFamily="49" charset="0"/>
                <a:cs typeface="Consolas" panose="020B0609020204030204" pitchFamily="49" charset="0"/>
              </a:rPr>
              <a:t>storeValue</a:t>
            </a:r>
            <a:r>
              <a:rPr lang="da-DK" dirty="0">
                <a:latin typeface="Consolas" panose="020B0609020204030204" pitchFamily="49" charset="0"/>
                <a:cs typeface="Consolas" panose="020B0609020204030204" pitchFamily="49" charset="0"/>
              </a:rPr>
              <a:t>() {</a:t>
            </a:r>
          </a:p>
          <a:p>
            <a:r>
              <a:rPr lang="da-DK" dirty="0">
                <a:latin typeface="Consolas" panose="020B0609020204030204" pitchFamily="49" charset="0"/>
                <a:cs typeface="Consolas" panose="020B0609020204030204" pitchFamily="49" charset="0"/>
              </a:rPr>
              <a:t>    mint_store_64_relaxed(&amp;</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 0x100000002);</a:t>
            </a:r>
          </a:p>
          <a:p>
            <a:r>
              <a:rPr lang="da-DK" dirty="0">
                <a:latin typeface="Consolas" panose="020B0609020204030204" pitchFamily="49" charset="0"/>
                <a:cs typeface="Consolas" panose="020B0609020204030204" pitchFamily="49" charset="0"/>
              </a:rPr>
              <a:t>}</a:t>
            </a:r>
          </a:p>
          <a:p>
            <a:endParaRPr lang="da-DK" dirty="0">
              <a:latin typeface="Consolas" panose="020B0609020204030204" pitchFamily="49" charset="0"/>
              <a:cs typeface="Consolas" panose="020B0609020204030204" pitchFamily="49" charset="0"/>
            </a:endParaRPr>
          </a:p>
          <a:p>
            <a:r>
              <a:rPr lang="da-DK" dirty="0">
                <a:solidFill>
                  <a:schemeClr val="accent2"/>
                </a:solidFill>
                <a:latin typeface="Consolas" panose="020B0609020204030204" pitchFamily="49" charset="0"/>
                <a:cs typeface="Consolas" panose="020B0609020204030204" pitchFamily="49" charset="0"/>
              </a:rPr>
              <a:t>uint64_t</a:t>
            </a:r>
            <a:r>
              <a:rPr lang="da-DK" dirty="0">
                <a:latin typeface="Consolas" panose="020B0609020204030204" pitchFamily="49" charset="0"/>
                <a:cs typeface="Consolas" panose="020B0609020204030204" pitchFamily="49" charset="0"/>
              </a:rPr>
              <a:t> </a:t>
            </a:r>
            <a:r>
              <a:rPr lang="da-DK" dirty="0" err="1">
                <a:solidFill>
                  <a:srgbClr val="C00000"/>
                </a:solidFill>
                <a:latin typeface="Consolas" panose="020B0609020204030204" pitchFamily="49" charset="0"/>
                <a:cs typeface="Consolas" panose="020B0609020204030204" pitchFamily="49" charset="0"/>
              </a:rPr>
              <a:t>loadValue</a:t>
            </a:r>
            <a:r>
              <a:rPr lang="da-DK" dirty="0">
                <a:latin typeface="Consolas" panose="020B0609020204030204" pitchFamily="49" charset="0"/>
                <a:cs typeface="Consolas" panose="020B0609020204030204" pitchFamily="49" charset="0"/>
              </a:rPr>
              <a:t>() {</a:t>
            </a:r>
          </a:p>
          <a:p>
            <a:r>
              <a:rPr lang="da-DK" dirty="0">
                <a:latin typeface="Consolas" panose="020B0609020204030204" pitchFamily="49" charset="0"/>
                <a:cs typeface="Consolas" panose="020B0609020204030204" pitchFamily="49" charset="0"/>
              </a:rPr>
              <a:t>    return mint_load_64_relaxed(&amp;</a:t>
            </a:r>
            <a:r>
              <a:rPr lang="da-DK" dirty="0" err="1">
                <a:latin typeface="Consolas" panose="020B0609020204030204" pitchFamily="49" charset="0"/>
                <a:cs typeface="Consolas" panose="020B0609020204030204" pitchFamily="49" charset="0"/>
              </a:rPr>
              <a:t>sharedValue</a:t>
            </a:r>
            <a:r>
              <a:rPr lang="da-DK" dirty="0">
                <a:latin typeface="Consolas" panose="020B0609020204030204" pitchFamily="49" charset="0"/>
                <a:cs typeface="Consolas" panose="020B0609020204030204" pitchFamily="49" charset="0"/>
              </a:rPr>
              <a:t>);</a:t>
            </a:r>
          </a:p>
          <a:p>
            <a:r>
              <a:rPr lang="da-DK" dirty="0">
                <a:latin typeface="Consolas" panose="020B0609020204030204" pitchFamily="49" charset="0"/>
                <a:cs typeface="Consolas" panose="020B0609020204030204" pitchFamily="49" charset="0"/>
              </a:rPr>
              <a:t>}</a:t>
            </a:r>
          </a:p>
        </p:txBody>
      </p:sp>
      <p:sp>
        <p:nvSpPr>
          <p:cNvPr id="2" name="Footer Placeholder 3">
            <a:extLst>
              <a:ext uri="{FF2B5EF4-FFF2-40B4-BE49-F238E27FC236}">
                <a16:creationId xmlns:a16="http://schemas.microsoft.com/office/drawing/2014/main" id="{110BF6E2-47C6-0C84-CD93-05AA8F086AB9}"/>
              </a:ext>
            </a:extLst>
          </p:cNvPr>
          <p:cNvSpPr txBox="1">
            <a:spLocks/>
          </p:cNvSpPr>
          <p:nvPr/>
        </p:nvSpPr>
        <p:spPr>
          <a:xfrm>
            <a:off x="1053356"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8894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F2A7FC-FFDA-2CEE-AD1E-08974B0E964F}"/>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4.3 - </a:t>
            </a:r>
            <a:r>
              <a:rPr lang="en-US" sz="2200" b="0" i="0" dirty="0">
                <a:effectLst/>
                <a:highlight>
                  <a:srgbClr val="1A3B49"/>
                </a:highlight>
              </a:rPr>
              <a:t>THREAD-SAFE DATA STRUCTURES</a:t>
            </a:r>
            <a:br>
              <a:rPr lang="en-US" sz="2200" b="0" i="0" dirty="0">
                <a:effectLst/>
                <a:highlight>
                  <a:srgbClr val="1A3B49"/>
                </a:highlight>
              </a:rPr>
            </a:br>
            <a:endParaRPr lang="da-DK" sz="2200" dirty="0">
              <a:highlight>
                <a:srgbClr val="1A3B49"/>
              </a:highlight>
            </a:endParaRPr>
          </a:p>
        </p:txBody>
      </p:sp>
      <p:pic>
        <p:nvPicPr>
          <p:cNvPr id="35846" name="Picture 6" descr="A diagram of a data structure&#10;&#10;Description automatically generated">
            <a:extLst>
              <a:ext uri="{FF2B5EF4-FFF2-40B4-BE49-F238E27FC236}">
                <a16:creationId xmlns:a16="http://schemas.microsoft.com/office/drawing/2014/main" id="{0B63F884-1E92-7193-4B28-0143581554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365189"/>
            <a:ext cx="7340600" cy="41474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34B82B-B654-0FB5-016D-4B6C97C57793}"/>
              </a:ext>
            </a:extLst>
          </p:cNvPr>
          <p:cNvSpPr txBox="1"/>
          <p:nvPr/>
        </p:nvSpPr>
        <p:spPr>
          <a:xfrm>
            <a:off x="228600" y="1701039"/>
            <a:ext cx="3932237" cy="3811588"/>
          </a:xfrm>
          <a:prstGeom prst="rect">
            <a:avLst/>
          </a:prstGeom>
        </p:spPr>
        <p:txBody>
          <a:bodyPr>
            <a:normAutofit fontScale="92500" lnSpcReduction="20000"/>
          </a:bodyPr>
          <a:lstStyle/>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 thread-safe data structure like a HashMap ensures that concurrent modifications by multiple threads do not lead to data corruption.</a:t>
            </a:r>
          </a:p>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Hash functions distribute keys (like movie genres) into various buckets (values), minimizing collisions and allowing efficient data retrieval.</a:t>
            </a:r>
          </a:p>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In a multi-threaded environment, thread-safety can be achieved using mechanisms like </a:t>
            </a:r>
            <a:r>
              <a:rPr lang="en-US" sz="1400" b="0" i="0" kern="1200" dirty="0" err="1">
                <a:solidFill>
                  <a:schemeClr val="bg1"/>
                </a:solidFill>
                <a:effectLst/>
                <a:highlight>
                  <a:srgbClr val="1A3B49"/>
                </a:highlight>
                <a:latin typeface="Arial" panose="020B0604020202020204" pitchFamily="34" charset="0"/>
                <a:ea typeface="+mn-ea"/>
                <a:cs typeface="Arial" panose="020B0604020202020204" pitchFamily="34" charset="0"/>
              </a:rPr>
              <a:t>ConcurrentHashMap</a:t>
            </a: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in Java, which handles synchronization internally.</a:t>
            </a:r>
          </a:p>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When using thread-safe collections, operations like put, get, and remove are typically atomic and encapsulate any necessary locking.</a:t>
            </a:r>
          </a:p>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It’s important to understand the performance implications of thread-safe structures as the internal locking mechanisms can introduce overhead.</a:t>
            </a:r>
          </a:p>
          <a:p>
            <a:pPr marL="285750" indent="-285750">
              <a:lnSpc>
                <a:spcPct val="90000"/>
              </a:lnSpc>
              <a:spcBef>
                <a:spcPts val="1000"/>
              </a:spcBef>
              <a:buFont typeface="Arial" panose="020B0604020202020204" pitchFamily="34" charset="0"/>
              <a:buChar char="•"/>
            </a:pPr>
            <a:r>
              <a:rPr lang="en-US" sz="14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Developers should ensure proper usage of these structures to avoid common pitfalls such as deadlocks or reduced performance due to excessive synchronization.</a:t>
            </a:r>
          </a:p>
        </p:txBody>
      </p:sp>
      <p:sp>
        <p:nvSpPr>
          <p:cNvPr id="7" name="Footer Placeholder 3">
            <a:extLst>
              <a:ext uri="{FF2B5EF4-FFF2-40B4-BE49-F238E27FC236}">
                <a16:creationId xmlns:a16="http://schemas.microsoft.com/office/drawing/2014/main" id="{FB91B76E-649A-B634-208B-0E60D2B0A5D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48828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74635-2624-0D94-8C8E-3F2E12815463}"/>
              </a:ext>
            </a:extLst>
          </p:cNvPr>
          <p:cNvSpPr>
            <a:spLocks noGrp="1"/>
          </p:cNvSpPr>
          <p:nvPr>
            <p:ph type="title"/>
          </p:nvPr>
        </p:nvSpPr>
        <p:spPr/>
        <p:txBody>
          <a:bodyPr/>
          <a:lstStyle/>
          <a:p>
            <a:r>
              <a:rPr lang="da-DK" sz="3600" dirty="0">
                <a:highlight>
                  <a:srgbClr val="1A3B49"/>
                </a:highlight>
              </a:rPr>
              <a:t>4.4 - </a:t>
            </a:r>
            <a:r>
              <a:rPr lang="en-US" sz="3600" b="0" i="0" dirty="0">
                <a:effectLst/>
                <a:highlight>
                  <a:srgbClr val="1A3B49"/>
                </a:highlight>
                <a:latin typeface="Söhne"/>
              </a:rPr>
              <a:t>IMMUTABLE OBJECTS AND THEIR BENEFITS</a:t>
            </a:r>
            <a:br>
              <a:rPr lang="en-US" sz="3600" b="0" i="0" dirty="0">
                <a:effectLst/>
                <a:highlight>
                  <a:srgbClr val="1A3B49"/>
                </a:highlight>
                <a:latin typeface="Söhne"/>
              </a:rPr>
            </a:br>
            <a:endParaRPr lang="da-DK" sz="3600" dirty="0">
              <a:highlight>
                <a:srgbClr val="1A3B49"/>
              </a:highlight>
            </a:endParaRPr>
          </a:p>
        </p:txBody>
      </p:sp>
      <p:pic>
        <p:nvPicPr>
          <p:cNvPr id="37890" name="Picture 2" descr="JavaScript: Mutable vs. Immutable | by Jake Mills | JavaScript in Plain  English">
            <a:extLst>
              <a:ext uri="{FF2B5EF4-FFF2-40B4-BE49-F238E27FC236}">
                <a16:creationId xmlns:a16="http://schemas.microsoft.com/office/drawing/2014/main" id="{6692394A-0C41-3924-4CBB-FAA3982E6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692" y="1411345"/>
            <a:ext cx="5756555" cy="32951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D5924438-20D8-18A6-FF79-0A40A4E7F38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804102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74635-2624-0D94-8C8E-3F2E12815463}"/>
              </a:ext>
            </a:extLst>
          </p:cNvPr>
          <p:cNvSpPr>
            <a:spLocks noGrp="1"/>
          </p:cNvSpPr>
          <p:nvPr>
            <p:ph type="title"/>
          </p:nvPr>
        </p:nvSpPr>
        <p:spPr>
          <a:xfrm>
            <a:off x="317500" y="225425"/>
            <a:ext cx="10515600" cy="625475"/>
          </a:xfrm>
        </p:spPr>
        <p:txBody>
          <a:bodyPr>
            <a:noAutofit/>
          </a:bodyPr>
          <a:lstStyle/>
          <a:p>
            <a:r>
              <a:rPr lang="da-DK" sz="2400" dirty="0">
                <a:highlight>
                  <a:srgbClr val="1A3B49"/>
                </a:highlight>
              </a:rPr>
              <a:t>4.5 - </a:t>
            </a:r>
            <a:r>
              <a:rPr lang="en-US" sz="2400" b="0" i="0" dirty="0">
                <a:effectLst/>
                <a:highlight>
                  <a:srgbClr val="1A3B49"/>
                </a:highlight>
              </a:rPr>
              <a:t>IMMUTABLE OBJECTS AND THEIR BENEFITS</a:t>
            </a:r>
            <a:br>
              <a:rPr lang="en-US" sz="2400" b="0" i="0" dirty="0">
                <a:effectLst/>
                <a:highlight>
                  <a:srgbClr val="1A3B49"/>
                </a:highlight>
              </a:rPr>
            </a:br>
            <a:endParaRPr lang="da-DK" sz="2400" dirty="0">
              <a:highlight>
                <a:srgbClr val="1A3B49"/>
              </a:highlight>
            </a:endParaRPr>
          </a:p>
        </p:txBody>
      </p:sp>
      <p:graphicFrame>
        <p:nvGraphicFramePr>
          <p:cNvPr id="6" name="TextBox 2">
            <a:extLst>
              <a:ext uri="{FF2B5EF4-FFF2-40B4-BE49-F238E27FC236}">
                <a16:creationId xmlns:a16="http://schemas.microsoft.com/office/drawing/2014/main" id="{6A21E119-F313-5B22-C091-6313218CE51A}"/>
              </a:ext>
            </a:extLst>
          </p:cNvPr>
          <p:cNvGraphicFramePr/>
          <p:nvPr>
            <p:extLst>
              <p:ext uri="{D42A27DB-BD31-4B8C-83A1-F6EECF244321}">
                <p14:modId xmlns:p14="http://schemas.microsoft.com/office/powerpoint/2010/main" val="2606367879"/>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67DE29E9-9A70-B498-2D26-9EB01ACE86A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408197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D240E2-9E2B-F8F3-7A74-72504CD4A3B6}"/>
              </a:ext>
            </a:extLst>
          </p:cNvPr>
          <p:cNvSpPr>
            <a:spLocks noGrp="1"/>
          </p:cNvSpPr>
          <p:nvPr>
            <p:ph type="title"/>
          </p:nvPr>
        </p:nvSpPr>
        <p:spPr/>
        <p:txBody>
          <a:bodyPr/>
          <a:lstStyle/>
          <a:p>
            <a:r>
              <a:rPr lang="da-DK" sz="3200" dirty="0">
                <a:highlight>
                  <a:srgbClr val="1A3B49"/>
                </a:highlight>
              </a:rPr>
              <a:t>1.1  – </a:t>
            </a:r>
            <a:r>
              <a:rPr lang="en-US" sz="3200" b="0" i="0" dirty="0">
                <a:effectLst/>
                <a:highlight>
                  <a:srgbClr val="1A3B49"/>
                </a:highlight>
                <a:latin typeface="Söhne"/>
              </a:rPr>
              <a:t>CONCURRENCY RECAP</a:t>
            </a:r>
            <a:endParaRPr lang="da-DK" sz="3200" dirty="0">
              <a:highlight>
                <a:srgbClr val="1A3B49"/>
              </a:highlight>
            </a:endParaRPr>
          </a:p>
        </p:txBody>
      </p:sp>
      <p:sp>
        <p:nvSpPr>
          <p:cNvPr id="7" name="Footer Placeholder 3">
            <a:extLst>
              <a:ext uri="{FF2B5EF4-FFF2-40B4-BE49-F238E27FC236}">
                <a16:creationId xmlns:a16="http://schemas.microsoft.com/office/drawing/2014/main" id="{67B4B6F7-2B84-ABAE-FA75-EF595F3FCFE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pic>
        <p:nvPicPr>
          <p:cNvPr id="2050" name="Picture 2" descr="Identify the Advantages of Concurrency and Parallelism - Scale Up Your Code  With Java Concurrency - OpenClassrooms">
            <a:extLst>
              <a:ext uri="{FF2B5EF4-FFF2-40B4-BE49-F238E27FC236}">
                <a16:creationId xmlns:a16="http://schemas.microsoft.com/office/drawing/2014/main" id="{B4994B8D-18A0-2092-6DE2-8F41119B23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76" r="31030"/>
          <a:stretch/>
        </p:blipFill>
        <p:spPr bwMode="auto">
          <a:xfrm>
            <a:off x="8095861" y="960018"/>
            <a:ext cx="3638939" cy="52521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3D871A-FE95-1123-775B-B39C63E0DFFC}"/>
              </a:ext>
            </a:extLst>
          </p:cNvPr>
          <p:cNvSpPr txBox="1"/>
          <p:nvPr/>
        </p:nvSpPr>
        <p:spPr>
          <a:xfrm>
            <a:off x="317500" y="1305341"/>
            <a:ext cx="7778361" cy="5078313"/>
          </a:xfrm>
          <a:prstGeom prst="rect">
            <a:avLst/>
          </a:prstGeom>
          <a:noFill/>
        </p:spPr>
        <p:txBody>
          <a:bodyPr wrap="square">
            <a:spAutoFit/>
          </a:bodyPr>
          <a:lstStyle/>
          <a:p>
            <a:pPr marL="342900" indent="-342900" algn="l">
              <a:buFont typeface="+mj-lt"/>
              <a:buAutoNum type="arabicPeriod"/>
            </a:pPr>
            <a:r>
              <a:rPr lang="en-US" b="1" i="0" dirty="0">
                <a:solidFill>
                  <a:srgbClr val="0D0D0D"/>
                </a:solidFill>
                <a:effectLst/>
                <a:highlight>
                  <a:srgbClr val="FFFFFF"/>
                </a:highlight>
                <a:latin typeface="Söhne"/>
              </a:rPr>
              <a:t>Definition of Concurrency</a:t>
            </a:r>
            <a:r>
              <a:rPr lang="en-US" b="0" i="0" dirty="0">
                <a:solidFill>
                  <a:srgbClr val="0D0D0D"/>
                </a:solidFill>
                <a:effectLst/>
                <a:highlight>
                  <a:srgbClr val="FFFFFF"/>
                </a:highlight>
                <a:latin typeface="Söhne"/>
              </a:rPr>
              <a:t>: Multiple tasks are making progress over the same period, with tasks split between cores for simultaneous execution.</a:t>
            </a:r>
          </a:p>
          <a:p>
            <a:pPr marL="342900" indent="-342900" algn="l">
              <a:buFont typeface="+mj-lt"/>
              <a:buAutoNum type="arabicPeriod"/>
            </a:pPr>
            <a:r>
              <a:rPr lang="en-US" b="1" i="0" dirty="0">
                <a:solidFill>
                  <a:srgbClr val="0D0D0D"/>
                </a:solidFill>
                <a:effectLst/>
                <a:highlight>
                  <a:srgbClr val="FFFFFF"/>
                </a:highlight>
                <a:latin typeface="Söhne"/>
              </a:rPr>
              <a:t>Core Utilization</a:t>
            </a:r>
            <a:r>
              <a:rPr lang="en-US" b="0" i="0" dirty="0">
                <a:solidFill>
                  <a:srgbClr val="0D0D0D"/>
                </a:solidFill>
                <a:effectLst/>
                <a:highlight>
                  <a:srgbClr val="FFFFFF"/>
                </a:highlight>
                <a:latin typeface="Söhne"/>
              </a:rPr>
              <a:t>: The figure shows tasks divided between Core 1 and Core 2, illustrating how a concurrent system utilizes multiple cores to handle different tasks.</a:t>
            </a:r>
          </a:p>
          <a:p>
            <a:pPr marL="342900" indent="-342900" algn="l">
              <a:buFont typeface="+mj-lt"/>
              <a:buAutoNum type="arabicPeriod"/>
            </a:pPr>
            <a:r>
              <a:rPr lang="en-US" b="1" i="0" dirty="0">
                <a:solidFill>
                  <a:srgbClr val="0D0D0D"/>
                </a:solidFill>
                <a:effectLst/>
                <a:highlight>
                  <a:srgbClr val="FFFFFF"/>
                </a:highlight>
                <a:latin typeface="Söhne"/>
              </a:rPr>
              <a:t>Task Distribution</a:t>
            </a:r>
            <a:r>
              <a:rPr lang="en-US" b="0" i="0" dirty="0">
                <a:solidFill>
                  <a:srgbClr val="0D0D0D"/>
                </a:solidFill>
                <a:effectLst/>
                <a:highlight>
                  <a:srgbClr val="FFFFFF"/>
                </a:highlight>
                <a:latin typeface="Söhne"/>
              </a:rPr>
              <a:t>: Tasks are distributed between cores in a way that maximizes efficiency; each core processes its set of tasks (Task 1.1, Task 2.2, etc.) independently.</a:t>
            </a:r>
          </a:p>
          <a:p>
            <a:pPr marL="342900" indent="-342900" algn="l">
              <a:buFont typeface="+mj-lt"/>
              <a:buAutoNum type="arabicPeriod"/>
            </a:pPr>
            <a:r>
              <a:rPr lang="en-US" b="1" i="0" dirty="0">
                <a:solidFill>
                  <a:srgbClr val="0D0D0D"/>
                </a:solidFill>
                <a:effectLst/>
                <a:highlight>
                  <a:srgbClr val="FFFFFF"/>
                </a:highlight>
                <a:latin typeface="Söhne"/>
              </a:rPr>
              <a:t>Concurrent Execution</a:t>
            </a:r>
            <a:r>
              <a:rPr lang="en-US" b="0" i="0" dirty="0">
                <a:solidFill>
                  <a:srgbClr val="0D0D0D"/>
                </a:solidFill>
                <a:effectLst/>
                <a:highlight>
                  <a:srgbClr val="FFFFFF"/>
                </a:highlight>
                <a:latin typeface="Söhne"/>
              </a:rPr>
              <a:t>: The tasks start and end in overlapping time frames, indicative of a concurrent processing system, as opposed to sequential execution.</a:t>
            </a:r>
          </a:p>
          <a:p>
            <a:pPr marL="342900" indent="-342900" algn="l">
              <a:buFont typeface="+mj-lt"/>
              <a:buAutoNum type="arabicPeriod"/>
            </a:pPr>
            <a:r>
              <a:rPr lang="en-US" b="1" i="0" dirty="0">
                <a:solidFill>
                  <a:srgbClr val="0D0D0D"/>
                </a:solidFill>
                <a:effectLst/>
                <a:highlight>
                  <a:srgbClr val="FFFFFF"/>
                </a:highlight>
                <a:latin typeface="Söhne"/>
              </a:rPr>
              <a:t>System Throughput</a:t>
            </a:r>
            <a:r>
              <a:rPr lang="en-US" b="0" i="0" dirty="0">
                <a:solidFill>
                  <a:srgbClr val="0D0D0D"/>
                </a:solidFill>
                <a:effectLst/>
                <a:highlight>
                  <a:srgbClr val="FFFFFF"/>
                </a:highlight>
                <a:latin typeface="Söhne"/>
              </a:rPr>
              <a:t>: The concurrency increases system throughput by handling more tasks in the same time frame, as seen with the five tasks on each core.</a:t>
            </a:r>
          </a:p>
          <a:p>
            <a:pPr marL="342900" indent="-342900" algn="l">
              <a:buFont typeface="+mj-lt"/>
              <a:buAutoNum type="arabicPeriod"/>
            </a:pPr>
            <a:r>
              <a:rPr lang="en-US" b="1" i="0" dirty="0">
                <a:solidFill>
                  <a:srgbClr val="0D0D0D"/>
                </a:solidFill>
                <a:effectLst/>
                <a:highlight>
                  <a:srgbClr val="FFFFFF"/>
                </a:highlight>
                <a:latin typeface="Söhne"/>
              </a:rPr>
              <a:t>Overlapping Tasks</a:t>
            </a:r>
            <a:r>
              <a:rPr lang="en-US" b="0" i="0" dirty="0">
                <a:solidFill>
                  <a:srgbClr val="0D0D0D"/>
                </a:solidFill>
                <a:effectLst/>
                <a:highlight>
                  <a:srgbClr val="FFFFFF"/>
                </a:highlight>
                <a:latin typeface="Söhne"/>
              </a:rPr>
              <a:t>: The graphic depicts overlapping tasks on different cores, suggesting that while one task is being executed on one core, another is being processed on the second core, ensuring continuous operation without idle time.</a:t>
            </a:r>
          </a:p>
        </p:txBody>
      </p:sp>
    </p:spTree>
    <p:extLst>
      <p:ext uri="{BB962C8B-B14F-4D97-AF65-F5344CB8AC3E}">
        <p14:creationId xmlns:p14="http://schemas.microsoft.com/office/powerpoint/2010/main" val="412191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8B068F-683E-28ED-F2C6-3663A16ADFD5}"/>
              </a:ext>
            </a:extLst>
          </p:cNvPr>
          <p:cNvSpPr>
            <a:spLocks noGrp="1"/>
          </p:cNvSpPr>
          <p:nvPr>
            <p:ph idx="1"/>
          </p:nvPr>
        </p:nvSpPr>
        <p:spPr>
          <a:xfrm>
            <a:off x="107576" y="1039812"/>
            <a:ext cx="12084424" cy="5697163"/>
          </a:xfrm>
        </p:spPr>
        <p:txBody>
          <a:bodyPr/>
          <a:lstStyle/>
          <a:p>
            <a:pPr algn="l">
              <a:buFont typeface="+mj-lt"/>
              <a:buAutoNum type="arabicPeriod"/>
            </a:pPr>
            <a:r>
              <a:rPr lang="en-US" sz="1600" b="1" i="0" dirty="0">
                <a:solidFill>
                  <a:srgbClr val="0D0D0D"/>
                </a:solidFill>
                <a:effectLst/>
                <a:highlight>
                  <a:srgbClr val="FFFFFF"/>
                </a:highlight>
                <a:latin typeface="Söhne"/>
              </a:rPr>
              <a:t>Introduction to Concurrency</a:t>
            </a:r>
            <a:r>
              <a:rPr lang="en-US" sz="1600" b="0" i="0" dirty="0">
                <a:solidFill>
                  <a:srgbClr val="0D0D0D"/>
                </a:solidFill>
                <a:effectLst/>
                <a:highlight>
                  <a:srgbClr val="FFFFFF"/>
                </a:highlight>
                <a:latin typeface="Söhne"/>
              </a:rPr>
              <a:t>: Understanding the basics of concurrent execution in operating systems, and why it's crucial for multitasking and efficient resource use.</a:t>
            </a:r>
          </a:p>
          <a:p>
            <a:pPr algn="l">
              <a:buFont typeface="+mj-lt"/>
              <a:buAutoNum type="arabicPeriod"/>
            </a:pPr>
            <a:r>
              <a:rPr lang="en-US" sz="1600" b="1" i="0" dirty="0">
                <a:solidFill>
                  <a:srgbClr val="0D0D0D"/>
                </a:solidFill>
                <a:effectLst/>
                <a:highlight>
                  <a:srgbClr val="FFFFFF"/>
                </a:highlight>
                <a:latin typeface="Söhne"/>
              </a:rPr>
              <a:t>Threads and Processes</a:t>
            </a:r>
            <a:r>
              <a:rPr lang="en-US" sz="1600" b="0" i="0" dirty="0">
                <a:solidFill>
                  <a:srgbClr val="0D0D0D"/>
                </a:solidFill>
                <a:effectLst/>
                <a:highlight>
                  <a:srgbClr val="FFFFFF"/>
                </a:highlight>
                <a:latin typeface="Söhne"/>
              </a:rPr>
              <a:t>: Distinguishing between these two fundamental concepts of concurrency, with threads being the basic unit of CPU utilization within a process.</a:t>
            </a:r>
          </a:p>
          <a:p>
            <a:pPr algn="l">
              <a:buFont typeface="+mj-lt"/>
              <a:buAutoNum type="arabicPeriod"/>
            </a:pPr>
            <a:r>
              <a:rPr lang="en-US" sz="1600" b="1" i="0" dirty="0">
                <a:solidFill>
                  <a:srgbClr val="0D0D0D"/>
                </a:solidFill>
                <a:effectLst/>
                <a:highlight>
                  <a:srgbClr val="FFFFFF"/>
                </a:highlight>
                <a:latin typeface="Söhne"/>
              </a:rPr>
              <a:t>Concurrency Challenges</a:t>
            </a:r>
            <a:r>
              <a:rPr lang="en-US" sz="1600" b="0" i="0" dirty="0">
                <a:solidFill>
                  <a:srgbClr val="0D0D0D"/>
                </a:solidFill>
                <a:effectLst/>
                <a:highlight>
                  <a:srgbClr val="FFFFFF"/>
                </a:highlight>
                <a:latin typeface="Söhne"/>
              </a:rPr>
              <a:t>: Addressing common issues like race conditions, deadlocks, and starvation, all of which can disrupt synchronized operations if not properly managed.</a:t>
            </a:r>
          </a:p>
          <a:p>
            <a:pPr algn="l">
              <a:buFont typeface="+mj-lt"/>
              <a:buAutoNum type="arabicPeriod"/>
            </a:pPr>
            <a:r>
              <a:rPr lang="en-US" sz="1600" b="1" i="0" dirty="0">
                <a:solidFill>
                  <a:srgbClr val="0D0D0D"/>
                </a:solidFill>
                <a:effectLst/>
                <a:highlight>
                  <a:srgbClr val="FFFFFF"/>
                </a:highlight>
                <a:latin typeface="Söhne"/>
              </a:rPr>
              <a:t>Synchronization Mechanisms</a:t>
            </a:r>
            <a:r>
              <a:rPr lang="en-US" sz="1600" b="0" i="0" dirty="0">
                <a:solidFill>
                  <a:srgbClr val="0D0D0D"/>
                </a:solidFill>
                <a:effectLst/>
                <a:highlight>
                  <a:srgbClr val="FFFFFF"/>
                </a:highlight>
                <a:latin typeface="Söhne"/>
              </a:rPr>
              <a:t>: Exploring tools like mutexes, semaphores, and locks which are designed to prevent concurrency problems by controlling access to resources.</a:t>
            </a:r>
          </a:p>
          <a:p>
            <a:pPr algn="l">
              <a:buFont typeface="+mj-lt"/>
              <a:buAutoNum type="arabicPeriod"/>
            </a:pPr>
            <a:r>
              <a:rPr lang="en-US" sz="1600" b="1" i="0" dirty="0">
                <a:solidFill>
                  <a:srgbClr val="0D0D0D"/>
                </a:solidFill>
                <a:effectLst/>
                <a:highlight>
                  <a:srgbClr val="FFFFFF"/>
                </a:highlight>
                <a:latin typeface="Söhne"/>
              </a:rPr>
              <a:t>Atomic Operations</a:t>
            </a:r>
            <a:r>
              <a:rPr lang="en-US" sz="1600" b="0" i="0" dirty="0">
                <a:solidFill>
                  <a:srgbClr val="0D0D0D"/>
                </a:solidFill>
                <a:effectLst/>
                <a:highlight>
                  <a:srgbClr val="FFFFFF"/>
                </a:highlight>
                <a:latin typeface="Söhne"/>
              </a:rPr>
              <a:t>: Implementing indivisible operations that ensure data is accurately shared between threads, avoiding inconsistent states.</a:t>
            </a:r>
          </a:p>
          <a:p>
            <a:pPr algn="l">
              <a:buFont typeface="+mj-lt"/>
              <a:buAutoNum type="arabicPeriod"/>
            </a:pPr>
            <a:r>
              <a:rPr lang="en-US" sz="1600" b="1" i="0" dirty="0">
                <a:solidFill>
                  <a:srgbClr val="0D0D0D"/>
                </a:solidFill>
                <a:effectLst/>
                <a:highlight>
                  <a:srgbClr val="FFFFFF"/>
                </a:highlight>
                <a:latin typeface="Söhne"/>
              </a:rPr>
              <a:t>Thread-Safe Data Structures</a:t>
            </a:r>
            <a:r>
              <a:rPr lang="en-US" sz="1600" b="0" i="0" dirty="0">
                <a:solidFill>
                  <a:srgbClr val="0D0D0D"/>
                </a:solidFill>
                <a:effectLst/>
                <a:highlight>
                  <a:srgbClr val="FFFFFF"/>
                </a:highlight>
                <a:latin typeface="Söhne"/>
              </a:rPr>
              <a:t>: Using structures like </a:t>
            </a:r>
            <a:r>
              <a:rPr lang="en-US" sz="1600" b="0" i="0" dirty="0" err="1">
                <a:solidFill>
                  <a:srgbClr val="0D0D0D"/>
                </a:solidFill>
                <a:effectLst/>
                <a:highlight>
                  <a:srgbClr val="FFFFFF"/>
                </a:highlight>
                <a:latin typeface="Söhne"/>
              </a:rPr>
              <a:t>ConcurrentHashMap</a:t>
            </a:r>
            <a:r>
              <a:rPr lang="en-US" sz="1600" b="0" i="0" dirty="0">
                <a:solidFill>
                  <a:srgbClr val="0D0D0D"/>
                </a:solidFill>
                <a:effectLst/>
                <a:highlight>
                  <a:srgbClr val="FFFFFF"/>
                </a:highlight>
                <a:latin typeface="Söhne"/>
              </a:rPr>
              <a:t> in Java that manage synchronization internally to prevent thread interference.</a:t>
            </a:r>
          </a:p>
          <a:p>
            <a:pPr algn="l">
              <a:buFont typeface="+mj-lt"/>
              <a:buAutoNum type="arabicPeriod"/>
            </a:pPr>
            <a:r>
              <a:rPr lang="en-US" sz="1600" b="1" i="0" dirty="0">
                <a:solidFill>
                  <a:srgbClr val="0D0D0D"/>
                </a:solidFill>
                <a:effectLst/>
                <a:highlight>
                  <a:srgbClr val="FFFFFF"/>
                </a:highlight>
                <a:latin typeface="Söhne"/>
              </a:rPr>
              <a:t>Immutable Objects</a:t>
            </a:r>
            <a:r>
              <a:rPr lang="en-US" sz="1600" b="0" i="0" dirty="0">
                <a:solidFill>
                  <a:srgbClr val="0D0D0D"/>
                </a:solidFill>
                <a:effectLst/>
                <a:highlight>
                  <a:srgbClr val="FFFFFF"/>
                </a:highlight>
                <a:latin typeface="Söhne"/>
              </a:rPr>
              <a:t>: Leveraging objects that cannot be modified after creation, ensuring inherent thread safety without the need for external synchronization.</a:t>
            </a:r>
          </a:p>
          <a:p>
            <a:pPr algn="l">
              <a:buFont typeface="+mj-lt"/>
              <a:buAutoNum type="arabicPeriod"/>
            </a:pPr>
            <a:r>
              <a:rPr lang="en-US" sz="1600" b="1" i="0" dirty="0">
                <a:solidFill>
                  <a:srgbClr val="0D0D0D"/>
                </a:solidFill>
                <a:effectLst/>
                <a:highlight>
                  <a:srgbClr val="FFFFFF"/>
                </a:highlight>
                <a:latin typeface="Söhne"/>
              </a:rPr>
              <a:t>Locks vs. Semaphores</a:t>
            </a:r>
            <a:r>
              <a:rPr lang="en-US" sz="1600" b="0" i="0" dirty="0">
                <a:solidFill>
                  <a:srgbClr val="0D0D0D"/>
                </a:solidFill>
                <a:effectLst/>
                <a:highlight>
                  <a:srgbClr val="FFFFFF"/>
                </a:highlight>
                <a:latin typeface="Söhne"/>
              </a:rPr>
              <a:t>: Understanding the difference between these synchronization tools; locks provide exclusive access, while semaphores limit the number of threads that can access a resource simultaneously.</a:t>
            </a:r>
          </a:p>
          <a:p>
            <a:pPr algn="l">
              <a:buFont typeface="+mj-lt"/>
              <a:buAutoNum type="arabicPeriod"/>
            </a:pPr>
            <a:r>
              <a:rPr lang="en-US" sz="1600" b="1" i="0" dirty="0">
                <a:solidFill>
                  <a:srgbClr val="0D0D0D"/>
                </a:solidFill>
                <a:effectLst/>
                <a:highlight>
                  <a:srgbClr val="FFFFFF"/>
                </a:highlight>
                <a:latin typeface="Söhne"/>
              </a:rPr>
              <a:t>Reentrant Locks</a:t>
            </a:r>
            <a:r>
              <a:rPr lang="en-US" sz="1600" b="0" i="0" dirty="0">
                <a:solidFill>
                  <a:srgbClr val="0D0D0D"/>
                </a:solidFill>
                <a:effectLst/>
                <a:highlight>
                  <a:srgbClr val="FFFFFF"/>
                </a:highlight>
                <a:latin typeface="Söhne"/>
              </a:rPr>
              <a:t>: Allowing threads to acquire the same lock multiple times safely, preventing deadlocks within recursive calls.</a:t>
            </a:r>
          </a:p>
          <a:p>
            <a:pPr algn="l">
              <a:buFont typeface="+mj-lt"/>
              <a:buAutoNum type="arabicPeriod"/>
            </a:pPr>
            <a:r>
              <a:rPr lang="en-US" sz="1600" b="1" i="0" dirty="0">
                <a:solidFill>
                  <a:srgbClr val="0D0D0D"/>
                </a:solidFill>
                <a:effectLst/>
                <a:highlight>
                  <a:srgbClr val="FFFFFF"/>
                </a:highlight>
                <a:latin typeface="Söhne"/>
              </a:rPr>
              <a:t>Practical Applications</a:t>
            </a:r>
            <a:r>
              <a:rPr lang="en-US" sz="1600" b="0" i="0" dirty="0">
                <a:solidFill>
                  <a:srgbClr val="0D0D0D"/>
                </a:solidFill>
                <a:effectLst/>
                <a:highlight>
                  <a:srgbClr val="FFFFFF"/>
                </a:highlight>
                <a:latin typeface="Söhne"/>
              </a:rPr>
              <a:t>: Highlighting the real-world uses of concurrency control in web servers, database systems, and real-time applications, showing how these concepts are critical in the design and functioning of modern software.</a:t>
            </a:r>
          </a:p>
          <a:p>
            <a:endParaRPr lang="da-DK" sz="1600" dirty="0"/>
          </a:p>
        </p:txBody>
      </p:sp>
      <p:sp>
        <p:nvSpPr>
          <p:cNvPr id="4" name="Title 3">
            <a:extLst>
              <a:ext uri="{FF2B5EF4-FFF2-40B4-BE49-F238E27FC236}">
                <a16:creationId xmlns:a16="http://schemas.microsoft.com/office/drawing/2014/main" id="{224CF1A2-BC80-F9C2-B8FD-9A84C2440FC1}"/>
              </a:ext>
            </a:extLst>
          </p:cNvPr>
          <p:cNvSpPr>
            <a:spLocks noGrp="1"/>
          </p:cNvSpPr>
          <p:nvPr>
            <p:ph type="title"/>
          </p:nvPr>
        </p:nvSpPr>
        <p:spPr/>
        <p:txBody>
          <a:bodyPr/>
          <a:lstStyle/>
          <a:p>
            <a:r>
              <a:rPr lang="da-DK" sz="3600" dirty="0">
                <a:highlight>
                  <a:srgbClr val="1A3B49"/>
                </a:highlight>
              </a:rPr>
              <a:t>5 - </a:t>
            </a:r>
            <a:r>
              <a:rPr lang="en-US" sz="3600" b="0" i="0" dirty="0">
                <a:effectLst/>
                <a:highlight>
                  <a:srgbClr val="1A3B49"/>
                </a:highlight>
                <a:latin typeface="Söhne"/>
              </a:rPr>
              <a:t>Quick recap of key points from Themes 1-4</a:t>
            </a:r>
            <a:br>
              <a:rPr lang="en-US" sz="3600" b="0" i="0" dirty="0">
                <a:effectLst/>
                <a:highlight>
                  <a:srgbClr val="1A3B49"/>
                </a:highlight>
                <a:latin typeface="Söhne"/>
              </a:rPr>
            </a:br>
            <a:endParaRPr lang="da-DK" sz="3600" dirty="0">
              <a:highlight>
                <a:srgbClr val="1A3B49"/>
              </a:highlight>
            </a:endParaRPr>
          </a:p>
        </p:txBody>
      </p:sp>
      <p:sp>
        <p:nvSpPr>
          <p:cNvPr id="7" name="Footer Placeholder 3">
            <a:extLst>
              <a:ext uri="{FF2B5EF4-FFF2-40B4-BE49-F238E27FC236}">
                <a16:creationId xmlns:a16="http://schemas.microsoft.com/office/drawing/2014/main" id="{F48E71A4-2370-F23B-2E87-664C1F9A94D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0201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E900AE-8F26-D2EE-7666-FFDFE010FC94}"/>
              </a:ext>
            </a:extLst>
          </p:cNvPr>
          <p:cNvSpPr>
            <a:spLocks noGrp="1"/>
          </p:cNvSpPr>
          <p:nvPr>
            <p:ph type="title"/>
          </p:nvPr>
        </p:nvSpPr>
        <p:spPr/>
        <p:txBody>
          <a:bodyPr/>
          <a:lstStyle/>
          <a:p>
            <a:r>
              <a:rPr lang="da-DK" dirty="0">
                <a:highlight>
                  <a:srgbClr val="1A3B49"/>
                </a:highlight>
              </a:rPr>
              <a:t>1.2 - </a:t>
            </a:r>
            <a:r>
              <a:rPr lang="en-US" b="0" i="0" dirty="0">
                <a:effectLst/>
                <a:highlight>
                  <a:srgbClr val="1A3B49"/>
                </a:highlight>
                <a:latin typeface="Söhne"/>
              </a:rPr>
              <a:t>PROCESSES VS. THREADS</a:t>
            </a:r>
            <a:br>
              <a:rPr lang="en-US" b="0" i="0" dirty="0">
                <a:effectLst/>
                <a:highlight>
                  <a:srgbClr val="1A3B49"/>
                </a:highlight>
                <a:latin typeface="Söhne"/>
              </a:rPr>
            </a:br>
            <a:endParaRPr lang="da-DK" dirty="0">
              <a:highlight>
                <a:srgbClr val="1A3B49"/>
              </a:highlight>
            </a:endParaRPr>
          </a:p>
        </p:txBody>
      </p:sp>
      <p:pic>
        <p:nvPicPr>
          <p:cNvPr id="3074" name="Picture 2">
            <a:extLst>
              <a:ext uri="{FF2B5EF4-FFF2-40B4-BE49-F238E27FC236}">
                <a16:creationId xmlns:a16="http://schemas.microsoft.com/office/drawing/2014/main" id="{DCA7345C-5191-C7B1-4BED-6EF089D96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567" y="1036300"/>
            <a:ext cx="9224865" cy="478539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D2B8726A-4723-8BA7-2988-6835C6137AF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63544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80147-7AE4-AFCA-EA30-C4F68B83ADB4}"/>
              </a:ext>
            </a:extLst>
          </p:cNvPr>
          <p:cNvSpPr>
            <a:spLocks noGrp="1"/>
          </p:cNvSpPr>
          <p:nvPr>
            <p:ph type="title"/>
          </p:nvPr>
        </p:nvSpPr>
        <p:spPr>
          <a:xfrm>
            <a:off x="365918" y="681110"/>
            <a:ext cx="3657600" cy="1052512"/>
          </a:xfrm>
        </p:spPr>
        <p:txBody>
          <a:bodyPr anchor="b">
            <a:normAutofit fontScale="90000"/>
          </a:bodyPr>
          <a:lstStyle/>
          <a:p>
            <a:r>
              <a:rPr lang="en-US" sz="2400" b="0" i="0" dirty="0">
                <a:effectLst/>
                <a:highlight>
                  <a:srgbClr val="1A3B49"/>
                </a:highlight>
              </a:rPr>
              <a:t>1.3 - BASICS OF PROCESS SCHEDULING</a:t>
            </a:r>
            <a:br>
              <a:rPr lang="en-US" sz="2400" b="0" i="0" dirty="0">
                <a:effectLst/>
                <a:highlight>
                  <a:srgbClr val="1A3B49"/>
                </a:highlight>
              </a:rPr>
            </a:br>
            <a:endParaRPr lang="da-DK" sz="2400" dirty="0">
              <a:highlight>
                <a:srgbClr val="1A3B49"/>
              </a:highlight>
            </a:endParaRPr>
          </a:p>
        </p:txBody>
      </p:sp>
      <p:pic>
        <p:nvPicPr>
          <p:cNvPr id="4098" name="Picture 2" descr="process-scheduler-in-operating-system">
            <a:extLst>
              <a:ext uri="{FF2B5EF4-FFF2-40B4-BE49-F238E27FC236}">
                <a16:creationId xmlns:a16="http://schemas.microsoft.com/office/drawing/2014/main" id="{D662FBC4-7E7E-7D8C-4B5A-BB346DD8F3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207366"/>
            <a:ext cx="7340600" cy="446308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4D7CDC-0A45-DCE1-D236-0F55A9BCA48C}"/>
              </a:ext>
            </a:extLst>
          </p:cNvPr>
          <p:cNvSpPr txBox="1"/>
          <p:nvPr/>
        </p:nvSpPr>
        <p:spPr>
          <a:xfrm>
            <a:off x="228600" y="2049462"/>
            <a:ext cx="3932237" cy="3811588"/>
          </a:xfrm>
          <a:prstGeom prst="rect">
            <a:avLst/>
          </a:prstGeom>
        </p:spPr>
        <p:txBody>
          <a:bodyPr>
            <a:normAutofit/>
          </a:bodyPr>
          <a:lstStyle/>
          <a:p>
            <a:pPr>
              <a:lnSpc>
                <a:spcPct val="90000"/>
              </a:lnSpc>
              <a:spcBef>
                <a:spcPts val="1000"/>
              </a:spcBef>
            </a:pPr>
            <a:r>
              <a:rPr lang="en-US" sz="16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Process States</a:t>
            </a:r>
            <a:r>
              <a:rPr lang="en-US" sz="16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Processes can be new, ready, running, waiting, or terminated.</a:t>
            </a:r>
          </a:p>
          <a:p>
            <a:pPr>
              <a:lnSpc>
                <a:spcPct val="90000"/>
              </a:lnSpc>
              <a:spcBef>
                <a:spcPts val="1000"/>
              </a:spcBef>
            </a:pPr>
            <a:r>
              <a:rPr lang="en-US" sz="16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Schedulers</a:t>
            </a:r>
            <a:r>
              <a:rPr lang="en-US" sz="16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Long-term schedulers introduce new processes; short-term schedulers move processes to running state.</a:t>
            </a:r>
          </a:p>
          <a:p>
            <a:pPr>
              <a:lnSpc>
                <a:spcPct val="90000"/>
              </a:lnSpc>
              <a:spcBef>
                <a:spcPts val="1000"/>
              </a:spcBef>
            </a:pPr>
            <a:r>
              <a:rPr lang="en-US" sz="16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Wait/Block</a:t>
            </a:r>
            <a:r>
              <a:rPr lang="en-US" sz="16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Processes may wait for I/O operations or get suspended to free resources.</a:t>
            </a:r>
          </a:p>
          <a:p>
            <a:pPr>
              <a:lnSpc>
                <a:spcPct val="90000"/>
              </a:lnSpc>
              <a:spcBef>
                <a:spcPts val="1000"/>
              </a:spcBef>
            </a:pPr>
            <a:r>
              <a:rPr lang="en-US" sz="16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Resumption and Exit</a:t>
            </a:r>
            <a:r>
              <a:rPr lang="en-US" sz="16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Suspended processes resume when possible; completed processes exit, freeing resources.</a:t>
            </a:r>
          </a:p>
        </p:txBody>
      </p:sp>
      <p:sp>
        <p:nvSpPr>
          <p:cNvPr id="9" name="Footer Placeholder 3">
            <a:extLst>
              <a:ext uri="{FF2B5EF4-FFF2-40B4-BE49-F238E27FC236}">
                <a16:creationId xmlns:a16="http://schemas.microsoft.com/office/drawing/2014/main" id="{53D9BB03-331C-5F81-DFB7-55AEA1F0E5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7974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68516-D200-1A4A-BA62-B1D96D954A37}"/>
              </a:ext>
            </a:extLst>
          </p:cNvPr>
          <p:cNvSpPr>
            <a:spLocks noGrp="1"/>
          </p:cNvSpPr>
          <p:nvPr>
            <p:ph type="title"/>
          </p:nvPr>
        </p:nvSpPr>
        <p:spPr/>
        <p:txBody>
          <a:bodyPr/>
          <a:lstStyle/>
          <a:p>
            <a:r>
              <a:rPr lang="en-US" sz="4000" b="0" i="0" dirty="0">
                <a:effectLst/>
                <a:highlight>
                  <a:srgbClr val="1A3B49"/>
                </a:highlight>
                <a:latin typeface="Söhne"/>
              </a:rPr>
              <a:t>1.4 - SCHEDULING ALGORITHMS</a:t>
            </a:r>
            <a:br>
              <a:rPr lang="en-US" sz="4000" b="0" i="0" dirty="0">
                <a:effectLst/>
                <a:highlight>
                  <a:srgbClr val="1A3B49"/>
                </a:highlight>
                <a:latin typeface="Söhne"/>
              </a:rPr>
            </a:br>
            <a:endParaRPr lang="da-DK" sz="4000" dirty="0">
              <a:highlight>
                <a:srgbClr val="1A3B49"/>
              </a:highlight>
            </a:endParaRPr>
          </a:p>
        </p:txBody>
      </p:sp>
      <p:pic>
        <p:nvPicPr>
          <p:cNvPr id="5122" name="Picture 2" descr="CPU Scheduling in Operating Systems - GeeksforGeeks">
            <a:extLst>
              <a:ext uri="{FF2B5EF4-FFF2-40B4-BE49-F238E27FC236}">
                <a16:creationId xmlns:a16="http://schemas.microsoft.com/office/drawing/2014/main" id="{A566A522-BD66-2C26-1E6C-AC8619CB3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35460"/>
            <a:ext cx="9144000" cy="50018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0BEEF3DC-7F70-3C00-E46B-C41A151CF37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96064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C017-75EF-F9C7-CD73-757FA18B8A22}"/>
              </a:ext>
            </a:extLst>
          </p:cNvPr>
          <p:cNvSpPr>
            <a:spLocks noGrp="1"/>
          </p:cNvSpPr>
          <p:nvPr>
            <p:ph type="title"/>
          </p:nvPr>
        </p:nvSpPr>
        <p:spPr>
          <a:xfrm>
            <a:off x="317500" y="225425"/>
            <a:ext cx="10515600" cy="625475"/>
          </a:xfrm>
        </p:spPr>
        <p:txBody>
          <a:bodyPr>
            <a:normAutofit/>
          </a:bodyPr>
          <a:lstStyle/>
          <a:p>
            <a:r>
              <a:rPr lang="da-DK" sz="2000" dirty="0">
                <a:highlight>
                  <a:srgbClr val="1A3B49"/>
                </a:highlight>
              </a:rPr>
              <a:t>1.5 -</a:t>
            </a:r>
            <a:r>
              <a:rPr lang="en-US" sz="2000" b="0" i="0" dirty="0">
                <a:effectLst/>
                <a:highlight>
                  <a:srgbClr val="1A3B49"/>
                </a:highlight>
              </a:rPr>
              <a:t>PREEMPTIVE VS NON-PREEMPTIVE SCHEDULING</a:t>
            </a:r>
            <a:endParaRPr lang="da-DK" sz="2000" dirty="0">
              <a:highlight>
                <a:srgbClr val="1A3B49"/>
              </a:highlight>
            </a:endParaRPr>
          </a:p>
        </p:txBody>
      </p:sp>
      <p:graphicFrame>
        <p:nvGraphicFramePr>
          <p:cNvPr id="8" name="TextBox 5">
            <a:extLst>
              <a:ext uri="{FF2B5EF4-FFF2-40B4-BE49-F238E27FC236}">
                <a16:creationId xmlns:a16="http://schemas.microsoft.com/office/drawing/2014/main" id="{0362D8F0-1431-B662-5EE2-60955C317BCF}"/>
              </a:ext>
            </a:extLst>
          </p:cNvPr>
          <p:cNvGraphicFramePr/>
          <p:nvPr>
            <p:extLst>
              <p:ext uri="{D42A27DB-BD31-4B8C-83A1-F6EECF244321}">
                <p14:modId xmlns:p14="http://schemas.microsoft.com/office/powerpoint/2010/main" val="1188933365"/>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3">
            <a:extLst>
              <a:ext uri="{FF2B5EF4-FFF2-40B4-BE49-F238E27FC236}">
                <a16:creationId xmlns:a16="http://schemas.microsoft.com/office/drawing/2014/main" id="{6D787F3B-3763-0E5F-9DFB-9D51B1183B3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717656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F1F9D-FFD3-BA5A-4445-BA5471DD5D10}"/>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1.6 –</a:t>
            </a:r>
            <a:r>
              <a:rPr lang="en-US" sz="2200" b="0" i="0" dirty="0">
                <a:effectLst/>
                <a:highlight>
                  <a:srgbClr val="1A3B49"/>
                </a:highlight>
              </a:rPr>
              <a:t>USER –LEVEL VS KERNEL LEVEL</a:t>
            </a:r>
            <a:br>
              <a:rPr lang="en-US" sz="2200" b="0" i="0" dirty="0">
                <a:effectLst/>
                <a:highlight>
                  <a:srgbClr val="1A3B49"/>
                </a:highlight>
              </a:rPr>
            </a:br>
            <a:endParaRPr lang="da-DK" sz="2200" dirty="0">
              <a:highlight>
                <a:srgbClr val="1A3B49"/>
              </a:highlight>
            </a:endParaRPr>
          </a:p>
        </p:txBody>
      </p:sp>
      <p:sp>
        <p:nvSpPr>
          <p:cNvPr id="7175" name="Text Placeholder 3">
            <a:extLst>
              <a:ext uri="{FF2B5EF4-FFF2-40B4-BE49-F238E27FC236}">
                <a16:creationId xmlns:a16="http://schemas.microsoft.com/office/drawing/2014/main" id="{FE405D7C-DE66-B4AD-4CF4-1C6CD27BEBC8}"/>
              </a:ext>
            </a:extLst>
          </p:cNvPr>
          <p:cNvSpPr>
            <a:spLocks noGrp="1"/>
          </p:cNvSpPr>
          <p:nvPr>
            <p:ph type="body" sz="half" idx="2"/>
          </p:nvPr>
        </p:nvSpPr>
        <p:spPr>
          <a:xfrm>
            <a:off x="228600" y="1243514"/>
            <a:ext cx="3932237" cy="3811588"/>
          </a:xfrm>
        </p:spPr>
        <p:txBody>
          <a:bodyPr/>
          <a:lstStyle/>
          <a:p>
            <a:pPr algn="l" rtl="0">
              <a:buFont typeface="Arial" panose="020B0604020202020204" pitchFamily="34" charset="0"/>
              <a:buChar char="•"/>
            </a:pPr>
            <a:r>
              <a:rPr lang="en-US" sz="1600" b="1" i="0" dirty="0">
                <a:effectLst/>
                <a:highlight>
                  <a:srgbClr val="1A3B49"/>
                </a:highlight>
                <a:latin typeface="-apple-system"/>
              </a:rPr>
              <a:t>User space</a:t>
            </a:r>
            <a:r>
              <a:rPr lang="en-US" sz="1600" b="0" i="0" dirty="0">
                <a:effectLst/>
                <a:highlight>
                  <a:srgbClr val="1A3B49"/>
                </a:highlight>
                <a:latin typeface="-apple-system"/>
              </a:rPr>
              <a:t>: This is the memory area where user applications and programs run. It is limited in terms of the system resources it can directly access, in order to prevent applications from interfering with each other or with the operating system itself.</a:t>
            </a:r>
          </a:p>
          <a:p>
            <a:pPr algn="l" rtl="0">
              <a:buFont typeface="Arial" panose="020B0604020202020204" pitchFamily="34" charset="0"/>
              <a:buChar char="•"/>
            </a:pPr>
            <a:r>
              <a:rPr lang="en-US" sz="1600" b="1" i="0" dirty="0">
                <a:effectLst/>
                <a:highlight>
                  <a:srgbClr val="1A3B49"/>
                </a:highlight>
                <a:latin typeface="-apple-system"/>
              </a:rPr>
              <a:t>Kernel space</a:t>
            </a:r>
            <a:r>
              <a:rPr lang="en-US" sz="1600" b="0" i="0" dirty="0">
                <a:effectLst/>
                <a:highlight>
                  <a:srgbClr val="1A3B49"/>
                </a:highlight>
                <a:latin typeface="-apple-system"/>
              </a:rPr>
              <a:t>: This is the privileged area of memory where the core of the operating system, known as the kernel, resides. The kernel has direct access to the system's hardware and resources, and it manages system operations such as process scheduling, memory management, and device control.</a:t>
            </a:r>
          </a:p>
          <a:p>
            <a:endParaRPr lang="en-US" sz="1400" dirty="0">
              <a:highlight>
                <a:srgbClr val="1A3B49"/>
              </a:highlight>
            </a:endParaRPr>
          </a:p>
        </p:txBody>
      </p:sp>
      <p:pic>
        <p:nvPicPr>
          <p:cNvPr id="9220" name="Picture 4">
            <a:extLst>
              <a:ext uri="{FF2B5EF4-FFF2-40B4-BE49-F238E27FC236}">
                <a16:creationId xmlns:a16="http://schemas.microsoft.com/office/drawing/2014/main" id="{0EEB0356-1F5B-47B5-A9EF-49FDB7156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495" y="1400170"/>
            <a:ext cx="4763340" cy="405766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978034BC-B495-A41F-18DE-0611B02DF17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7981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E468547A-E09C-4C91-8E38-6A2D875AC46B}" vid="{49E86F2F-9768-4283-9E90-CE00B9D2F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Template>
  <TotalTime>41186</TotalTime>
  <Words>3722</Words>
  <Application>Microsoft Macintosh PowerPoint</Application>
  <PresentationFormat>Widescreen</PresentationFormat>
  <Paragraphs>236</Paragraphs>
  <Slides>40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Aptos</vt:lpstr>
      <vt:lpstr>Arial</vt:lpstr>
      <vt:lpstr>Consolas</vt:lpstr>
      <vt:lpstr>montserrat</vt:lpstr>
      <vt:lpstr>roboto</vt:lpstr>
      <vt:lpstr>Söhne</vt:lpstr>
      <vt:lpstr>Office Theme</vt:lpstr>
      <vt:lpstr>PowerPoint Presentation</vt:lpstr>
      <vt:lpstr>OVERSIGT</vt:lpstr>
      <vt:lpstr>1 - FUNDAMENTALS OF CONCURRENCY AND SCHEDULING</vt:lpstr>
      <vt:lpstr>1.1  – CONCURRENCY RECAP</vt:lpstr>
      <vt:lpstr>1.2 - PROCESSES VS. THREADS </vt:lpstr>
      <vt:lpstr>1.3 - BASICS OF PROCESS SCHEDULING </vt:lpstr>
      <vt:lpstr>1.4 - SCHEDULING ALGORITHMS </vt:lpstr>
      <vt:lpstr>1.5 -PREEMPTIVE VS NON-PREEMPTIVE SCHEDULING</vt:lpstr>
      <vt:lpstr>1.6 –USER –LEVEL VS KERNEL LEVEL </vt:lpstr>
      <vt:lpstr>1.7 –KERNEL </vt:lpstr>
      <vt:lpstr>1.8 –User –level vs kernel level </vt:lpstr>
      <vt:lpstr>1.9 -THREAD SCHEDULING </vt:lpstr>
      <vt:lpstr>1.10 - CONTEXT SWITCHING </vt:lpstr>
      <vt:lpstr>1.11 - COST OF CONTEXT SWITCHING</vt:lpstr>
      <vt:lpstr>1.12 - CONCURRENCY PROBLEMS AND SYNCHRONIZATION MECHANISMS</vt:lpstr>
      <vt:lpstr>1.13 - CRITICAL SECTION AND MUTUAL EXCLUSION </vt:lpstr>
      <vt:lpstr>2 - LOCKS/MUTEXES AND THEIR APPLICATION </vt:lpstr>
      <vt:lpstr>2.1 - LOCKS/MUTEXES  </vt:lpstr>
      <vt:lpstr>2.2 - Reentrant Locks </vt:lpstr>
      <vt:lpstr>2.3 – LOCKS IN JAVA </vt:lpstr>
      <vt:lpstr>2.4 - REENTRANT LOCKS IN JAVA </vt:lpstr>
      <vt:lpstr>2.5 – LOCKS IN JAVA</vt:lpstr>
      <vt:lpstr>2.6 - ADVANTAGES OF REENTRANT LOCKS</vt:lpstr>
      <vt:lpstr>2.7  - READ-WRITE LOCKS </vt:lpstr>
      <vt:lpstr>2.8 - READ-WRITE LOCKS </vt:lpstr>
      <vt:lpstr>3 - SEMAPHORES AND THEIR TYPES  </vt:lpstr>
      <vt:lpstr>3.1 - Semaphores and their types  </vt:lpstr>
      <vt:lpstr>3.2 - SEMAPHORES AND THEIR TYPES</vt:lpstr>
      <vt:lpstr>3.3 - SEMAPHORES AND THEIR TYPES</vt:lpstr>
      <vt:lpstr>3.4 - SEMAPHORES AND THEIR TYPES</vt:lpstr>
      <vt:lpstr>3.5 - SEMAPHORES AND THEIR TYPES</vt:lpstr>
      <vt:lpstr>3.6 – LOCKS/MUTEXES AND SEMAPHORES</vt:lpstr>
      <vt:lpstr>3.7 - LOCKS/MUTEXES AND SEMAPHORES</vt:lpstr>
      <vt:lpstr>4 - ATOMIC VS. NON-ATOMIC OPERATIONS</vt:lpstr>
      <vt:lpstr>4.1 - Atomic Operations: Hardware and Language Standards  </vt:lpstr>
      <vt:lpstr>4.2 - Atomic Operations: Hardware and Language Standards  </vt:lpstr>
      <vt:lpstr>4.3 - THREAD-SAFE DATA STRUCTURES </vt:lpstr>
      <vt:lpstr>4.4 - IMMUTABLE OBJECTS AND THEIR BENEFITS </vt:lpstr>
      <vt:lpstr>4.5 - IMMUTABLE OBJECTS AND THEIR BENEFITS </vt:lpstr>
      <vt:lpstr>5 - Quick recap of key points from Themes 1-4 </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glass</dc:title>
  <dc:creator>Igor Aleksandrovich Syrytsin</dc:creator>
  <cp:lastModifiedBy>Igor Aleksandrovich Syrytsin</cp:lastModifiedBy>
  <cp:revision>151</cp:revision>
  <dcterms:created xsi:type="dcterms:W3CDTF">2023-04-17T11:26:48Z</dcterms:created>
  <dcterms:modified xsi:type="dcterms:W3CDTF">2024-04-22T10:25:01Z</dcterms:modified>
</cp:coreProperties>
</file>